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60"/>
  </p:notesMasterIdLst>
  <p:sldIdLst>
    <p:sldId id="256" r:id="rId2"/>
    <p:sldId id="257" r:id="rId3"/>
    <p:sldId id="258" r:id="rId4"/>
    <p:sldId id="298" r:id="rId5"/>
    <p:sldId id="259" r:id="rId6"/>
    <p:sldId id="299" r:id="rId7"/>
    <p:sldId id="277" r:id="rId8"/>
    <p:sldId id="289" r:id="rId9"/>
    <p:sldId id="300" r:id="rId10"/>
    <p:sldId id="301" r:id="rId11"/>
    <p:sldId id="302" r:id="rId12"/>
    <p:sldId id="290" r:id="rId13"/>
    <p:sldId id="292" r:id="rId14"/>
    <p:sldId id="303" r:id="rId15"/>
    <p:sldId id="293" r:id="rId16"/>
    <p:sldId id="294" r:id="rId17"/>
    <p:sldId id="304" r:id="rId18"/>
    <p:sldId id="305" r:id="rId19"/>
    <p:sldId id="295" r:id="rId20"/>
    <p:sldId id="306" r:id="rId21"/>
    <p:sldId id="296" r:id="rId22"/>
    <p:sldId id="307" r:id="rId23"/>
    <p:sldId id="308" r:id="rId24"/>
    <p:sldId id="309" r:id="rId25"/>
    <p:sldId id="310" r:id="rId26"/>
    <p:sldId id="311" r:id="rId27"/>
    <p:sldId id="312" r:id="rId28"/>
    <p:sldId id="313" r:id="rId29"/>
    <p:sldId id="314" r:id="rId30"/>
    <p:sldId id="297" r:id="rId31"/>
    <p:sldId id="315" r:id="rId32"/>
    <p:sldId id="316" r:id="rId33"/>
    <p:sldId id="291" r:id="rId34"/>
    <p:sldId id="317" r:id="rId35"/>
    <p:sldId id="288" r:id="rId36"/>
    <p:sldId id="318" r:id="rId37"/>
    <p:sldId id="319" r:id="rId38"/>
    <p:sldId id="320" r:id="rId39"/>
    <p:sldId id="321" r:id="rId40"/>
    <p:sldId id="322" r:id="rId41"/>
    <p:sldId id="323" r:id="rId42"/>
    <p:sldId id="324" r:id="rId43"/>
    <p:sldId id="325" r:id="rId44"/>
    <p:sldId id="326" r:id="rId45"/>
    <p:sldId id="327" r:id="rId46"/>
    <p:sldId id="328" r:id="rId47"/>
    <p:sldId id="329" r:id="rId48"/>
    <p:sldId id="330" r:id="rId49"/>
    <p:sldId id="331" r:id="rId50"/>
    <p:sldId id="332" r:id="rId51"/>
    <p:sldId id="333" r:id="rId52"/>
    <p:sldId id="334" r:id="rId53"/>
    <p:sldId id="335" r:id="rId54"/>
    <p:sldId id="336" r:id="rId55"/>
    <p:sldId id="337" r:id="rId56"/>
    <p:sldId id="338" r:id="rId57"/>
    <p:sldId id="275" r:id="rId58"/>
    <p:sldId id="276" r:id="rId59"/>
  </p:sldIdLst>
  <p:sldSz cx="9144000" cy="5143500" type="screen16x9"/>
  <p:notesSz cx="6858000" cy="9144000"/>
  <p:embeddedFontLst>
    <p:embeddedFont>
      <p:font typeface="IBM Plex Sans Arabic" panose="020B0603050203000203" pitchFamily="34" charset="-78"/>
      <p:regular r:id="rId61"/>
      <p:bold r:id="rId62"/>
    </p:embeddedFont>
    <p:embeddedFont>
      <p:font typeface="IBM Plex Sans Arabic Medium" panose="020B0603050203000203" pitchFamily="34" charset="-78"/>
      <p:regular r:id="rId63"/>
      <p:bold r:id="rId64"/>
    </p:embeddedFont>
    <p:embeddedFont>
      <p:font typeface="IBM Plex Sans Arabic SemiBold" panose="020B0603050203000203" pitchFamily="34" charset="-78"/>
      <p:regular r:id="rId65"/>
      <p:bold r:id="rId66"/>
    </p:embeddedFont>
    <p:embeddedFont>
      <p:font typeface="Inter" panose="02000503000000020004" pitchFamily="2" charset="0"/>
      <p:regular r:id="rId67"/>
      <p:bold r:id="rId68"/>
      <p:italic r:id="rId69"/>
      <p:boldItalic r:id="rId70"/>
    </p:embeddedFont>
    <p:embeddedFont>
      <p:font typeface="Roboto" panose="02000000000000000000" pitchFamily="2" charset="0"/>
      <p:regular r:id="rId71"/>
      <p:bold r:id="rId72"/>
      <p:italic r:id="rId73"/>
      <p:boldItalic r:id="rId74"/>
    </p:embeddedFont>
    <p:embeddedFont>
      <p:font typeface="Segoe UI" panose="020B0502040204020203" pitchFamily="34" charset="0"/>
      <p:regular r:id="rId75"/>
      <p:bold r:id="rId76"/>
      <p:italic r:id="rId77"/>
      <p:boldItalic r:id="rId78"/>
    </p:embeddedFont>
    <p:embeddedFont>
      <p:font typeface="Tajawal" pitchFamily="2" charset="-78"/>
      <p:regular r:id="rId79"/>
      <p:bold r:id="rId8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524">
          <p15:clr>
            <a:srgbClr val="747775"/>
          </p15:clr>
        </p15:guide>
        <p15:guide id="2" orient="horz" pos="2560">
          <p15:clr>
            <a:srgbClr val="747775"/>
          </p15:clr>
        </p15:guide>
        <p15:guide id="3" pos="2880">
          <p15:clr>
            <a:srgbClr val="747775"/>
          </p15:clr>
        </p15:guide>
        <p15:guide id="4" orient="horz" pos="759">
          <p15:clr>
            <a:srgbClr val="747775"/>
          </p15:clr>
        </p15:guide>
        <p15:guide id="5" orient="horz" pos="2428">
          <p15:clr>
            <a:srgbClr val="747775"/>
          </p15:clr>
        </p15:guide>
        <p15:guide id="6" pos="5325">
          <p15:clr>
            <a:srgbClr val="747775"/>
          </p15:clr>
        </p15:guide>
        <p15:guide id="7" orient="horz" pos="960">
          <p15:clr>
            <a:srgbClr val="747775"/>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81" roundtripDataSignature="AMtx7mgKcFO/Xev719AjEfE5iQO6xfjKKQ=="/>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41E1F5B-7058-4A9B-AF8C-0847D0C7EE07}">
  <a:tblStyle styleId="{541E1F5B-7058-4A9B-AF8C-0847D0C7EE07}" styleName="Table_0">
    <a:wholeTbl>
      <a:tcTxStyle b="off" i="off">
        <a:font>
          <a:latin typeface="Arial"/>
          <a:ea typeface="Arial"/>
          <a:cs typeface="Arial"/>
        </a:font>
        <a:srgbClr val="000000"/>
      </a:tcTxStyle>
      <a:tcStyle>
        <a:tcBdr>
          <a:left>
            <a:ln w="12700" cap="flat" cmpd="sng">
              <a:solidFill>
                <a:srgbClr val="000000"/>
              </a:solidFill>
              <a:prstDash val="solid"/>
              <a:round/>
              <a:headEnd type="none" w="sm" len="sm"/>
              <a:tailEnd type="none" w="sm" len="sm"/>
            </a:ln>
          </a:left>
          <a:right>
            <a:ln w="12700" cap="flat" cmpd="sng">
              <a:solidFill>
                <a:srgbClr val="000000"/>
              </a:solidFill>
              <a:prstDash val="solid"/>
              <a:round/>
              <a:headEnd type="none" w="sm" len="sm"/>
              <a:tailEnd type="none" w="sm" len="sm"/>
            </a:ln>
          </a:right>
          <a:top>
            <a:ln w="12700" cap="flat" cmpd="sng">
              <a:solidFill>
                <a:srgbClr val="000000"/>
              </a:solidFill>
              <a:prstDash val="solid"/>
              <a:round/>
              <a:headEnd type="none" w="sm" len="sm"/>
              <a:tailEnd type="none" w="sm" len="sm"/>
            </a:ln>
          </a:top>
          <a:bottom>
            <a:ln w="12700" cap="flat" cmpd="sng">
              <a:solidFill>
                <a:srgbClr val="000000"/>
              </a:solidFill>
              <a:prstDash val="solid"/>
              <a:round/>
              <a:headEnd type="none" w="sm" len="sm"/>
              <a:tailEnd type="none" w="sm" len="sm"/>
            </a:ln>
          </a:bottom>
          <a:insideH>
            <a:ln w="12700" cap="flat" cmpd="sng">
              <a:solidFill>
                <a:srgbClr val="000000"/>
              </a:solidFill>
              <a:prstDash val="solid"/>
              <a:round/>
              <a:headEnd type="none" w="sm" len="sm"/>
              <a:tailEnd type="none" w="sm" len="sm"/>
            </a:ln>
          </a:insideH>
          <a:insideV>
            <a:ln w="12700" cap="flat" cmpd="sng">
              <a:solidFill>
                <a:srgbClr val="000000"/>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766"/>
    <p:restoredTop sz="94650"/>
  </p:normalViewPr>
  <p:slideViewPr>
    <p:cSldViewPr snapToGrid="0">
      <p:cViewPr varScale="1">
        <p:scale>
          <a:sx n="164" d="100"/>
          <a:sy n="164" d="100"/>
        </p:scale>
        <p:origin x="32" y="912"/>
      </p:cViewPr>
      <p:guideLst>
        <p:guide orient="horz" pos="524"/>
        <p:guide orient="horz" pos="2560"/>
        <p:guide pos="2880"/>
        <p:guide orient="horz" pos="759"/>
        <p:guide orient="horz" pos="2428"/>
        <p:guide pos="5325"/>
        <p:guide orient="horz" pos="96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3.fntdata"/><Relationship Id="rId68" Type="http://schemas.openxmlformats.org/officeDocument/2006/relationships/font" Target="fonts/font8.fntdata"/><Relationship Id="rId84"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14.fntdata"/><Relationship Id="rId79" Type="http://schemas.openxmlformats.org/officeDocument/2006/relationships/font" Target="fonts/font19.fntdata"/><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4.fntdata"/><Relationship Id="rId69" Type="http://schemas.openxmlformats.org/officeDocument/2006/relationships/font" Target="fonts/font9.fntdata"/><Relationship Id="rId77" Type="http://schemas.openxmlformats.org/officeDocument/2006/relationships/font" Target="fonts/font17.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12.fntdata"/><Relationship Id="rId80" Type="http://schemas.openxmlformats.org/officeDocument/2006/relationships/font" Target="fonts/font20.fntdata"/><Relationship Id="rId85"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7.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2.fntdata"/><Relationship Id="rId70" Type="http://schemas.openxmlformats.org/officeDocument/2006/relationships/font" Target="fonts/font10.fntdata"/><Relationship Id="rId75" Type="http://schemas.openxmlformats.org/officeDocument/2006/relationships/font" Target="fonts/font15.fntdata"/><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65" Type="http://schemas.openxmlformats.org/officeDocument/2006/relationships/font" Target="fonts/font5.fntdata"/><Relationship Id="rId73" Type="http://schemas.openxmlformats.org/officeDocument/2006/relationships/font" Target="fonts/font13.fntdata"/><Relationship Id="rId78" Type="http://schemas.openxmlformats.org/officeDocument/2006/relationships/font" Target="fonts/font18.fntdata"/><Relationship Id="rId81" Type="http://customschemas.google.com/relationships/presentationmetadata" Target="meta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16.fntdata"/><Relationship Id="rId7" Type="http://schemas.openxmlformats.org/officeDocument/2006/relationships/slide" Target="slides/slide6.xml"/><Relationship Id="rId71" Type="http://schemas.openxmlformats.org/officeDocument/2006/relationships/font" Target="fonts/font11.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font" Target="fonts/font6.fntdata"/><Relationship Id="rId61" Type="http://schemas.openxmlformats.org/officeDocument/2006/relationships/font" Target="fonts/font1.fntdata"/><Relationship Id="rId8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1" name="Google Shape;41;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a:extLst>
            <a:ext uri="{FF2B5EF4-FFF2-40B4-BE49-F238E27FC236}">
              <a16:creationId xmlns:a16="http://schemas.microsoft.com/office/drawing/2014/main" id="{DE5D1805-A9C4-36E9-2B82-78959FA0BBA8}"/>
            </a:ext>
          </a:extLst>
        </p:cNvPr>
        <p:cNvGrpSpPr/>
        <p:nvPr/>
      </p:nvGrpSpPr>
      <p:grpSpPr>
        <a:xfrm>
          <a:off x="0" y="0"/>
          <a:ext cx="0" cy="0"/>
          <a:chOff x="0" y="0"/>
          <a:chExt cx="0" cy="0"/>
        </a:xfrm>
      </p:grpSpPr>
      <p:sp>
        <p:nvSpPr>
          <p:cNvPr id="58" name="Google Shape;58;p4:notes">
            <a:extLst>
              <a:ext uri="{FF2B5EF4-FFF2-40B4-BE49-F238E27FC236}">
                <a16:creationId xmlns:a16="http://schemas.microsoft.com/office/drawing/2014/main" id="{6F8FEC4E-EF6B-83FD-1759-9D642169F9A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9" name="Google Shape;59;p4:notes">
            <a:extLst>
              <a:ext uri="{FF2B5EF4-FFF2-40B4-BE49-F238E27FC236}">
                <a16:creationId xmlns:a16="http://schemas.microsoft.com/office/drawing/2014/main" id="{B2AA0DFF-3136-BE8A-0B2D-54671A3965A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553210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a:extLst>
            <a:ext uri="{FF2B5EF4-FFF2-40B4-BE49-F238E27FC236}">
              <a16:creationId xmlns:a16="http://schemas.microsoft.com/office/drawing/2014/main" id="{43EAA022-EA89-4C79-6692-7EE8DD88DDF1}"/>
            </a:ext>
          </a:extLst>
        </p:cNvPr>
        <p:cNvGrpSpPr/>
        <p:nvPr/>
      </p:nvGrpSpPr>
      <p:grpSpPr>
        <a:xfrm>
          <a:off x="0" y="0"/>
          <a:ext cx="0" cy="0"/>
          <a:chOff x="0" y="0"/>
          <a:chExt cx="0" cy="0"/>
        </a:xfrm>
      </p:grpSpPr>
      <p:sp>
        <p:nvSpPr>
          <p:cNvPr id="58" name="Google Shape;58;p4:notes">
            <a:extLst>
              <a:ext uri="{FF2B5EF4-FFF2-40B4-BE49-F238E27FC236}">
                <a16:creationId xmlns:a16="http://schemas.microsoft.com/office/drawing/2014/main" id="{EF03D8D7-67BA-D272-D0CF-EB157CBC1E5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9" name="Google Shape;59;p4:notes">
            <a:extLst>
              <a:ext uri="{FF2B5EF4-FFF2-40B4-BE49-F238E27FC236}">
                <a16:creationId xmlns:a16="http://schemas.microsoft.com/office/drawing/2014/main" id="{5FAA1A2B-F509-E940-12CB-EF237029979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702486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a:extLst>
            <a:ext uri="{FF2B5EF4-FFF2-40B4-BE49-F238E27FC236}">
              <a16:creationId xmlns:a16="http://schemas.microsoft.com/office/drawing/2014/main" id="{B91726B7-23FF-F33D-FA07-A2EF62B3E503}"/>
            </a:ext>
          </a:extLst>
        </p:cNvPr>
        <p:cNvGrpSpPr/>
        <p:nvPr/>
      </p:nvGrpSpPr>
      <p:grpSpPr>
        <a:xfrm>
          <a:off x="0" y="0"/>
          <a:ext cx="0" cy="0"/>
          <a:chOff x="0" y="0"/>
          <a:chExt cx="0" cy="0"/>
        </a:xfrm>
      </p:grpSpPr>
      <p:sp>
        <p:nvSpPr>
          <p:cNvPr id="58" name="Google Shape;58;p4:notes">
            <a:extLst>
              <a:ext uri="{FF2B5EF4-FFF2-40B4-BE49-F238E27FC236}">
                <a16:creationId xmlns:a16="http://schemas.microsoft.com/office/drawing/2014/main" id="{787963C2-AE5E-755C-1B3A-F2CD431C138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9" name="Google Shape;59;p4:notes">
            <a:extLst>
              <a:ext uri="{FF2B5EF4-FFF2-40B4-BE49-F238E27FC236}">
                <a16:creationId xmlns:a16="http://schemas.microsoft.com/office/drawing/2014/main" id="{65CC53A0-350B-25BD-06F8-F1087A62E5A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98207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a:extLst>
            <a:ext uri="{FF2B5EF4-FFF2-40B4-BE49-F238E27FC236}">
              <a16:creationId xmlns:a16="http://schemas.microsoft.com/office/drawing/2014/main" id="{6FE6666D-8EE1-6110-AFB1-0516F0605192}"/>
            </a:ext>
          </a:extLst>
        </p:cNvPr>
        <p:cNvGrpSpPr/>
        <p:nvPr/>
      </p:nvGrpSpPr>
      <p:grpSpPr>
        <a:xfrm>
          <a:off x="0" y="0"/>
          <a:ext cx="0" cy="0"/>
          <a:chOff x="0" y="0"/>
          <a:chExt cx="0" cy="0"/>
        </a:xfrm>
      </p:grpSpPr>
      <p:sp>
        <p:nvSpPr>
          <p:cNvPr id="58" name="Google Shape;58;p4:notes">
            <a:extLst>
              <a:ext uri="{FF2B5EF4-FFF2-40B4-BE49-F238E27FC236}">
                <a16:creationId xmlns:a16="http://schemas.microsoft.com/office/drawing/2014/main" id="{AC30710A-BFF4-B125-4A8D-5E01E454A66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9" name="Google Shape;59;p4:notes">
            <a:extLst>
              <a:ext uri="{FF2B5EF4-FFF2-40B4-BE49-F238E27FC236}">
                <a16:creationId xmlns:a16="http://schemas.microsoft.com/office/drawing/2014/main" id="{742232D4-513F-6D5A-CB09-BC012AF85F8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841363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a:extLst>
            <a:ext uri="{FF2B5EF4-FFF2-40B4-BE49-F238E27FC236}">
              <a16:creationId xmlns:a16="http://schemas.microsoft.com/office/drawing/2014/main" id="{5FD2091B-77BA-30D0-A5EB-4CE87BE2CA49}"/>
            </a:ext>
          </a:extLst>
        </p:cNvPr>
        <p:cNvGrpSpPr/>
        <p:nvPr/>
      </p:nvGrpSpPr>
      <p:grpSpPr>
        <a:xfrm>
          <a:off x="0" y="0"/>
          <a:ext cx="0" cy="0"/>
          <a:chOff x="0" y="0"/>
          <a:chExt cx="0" cy="0"/>
        </a:xfrm>
      </p:grpSpPr>
      <p:sp>
        <p:nvSpPr>
          <p:cNvPr id="58" name="Google Shape;58;p4:notes">
            <a:extLst>
              <a:ext uri="{FF2B5EF4-FFF2-40B4-BE49-F238E27FC236}">
                <a16:creationId xmlns:a16="http://schemas.microsoft.com/office/drawing/2014/main" id="{A466FDEF-30DF-73BF-2306-FF58B79343A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9" name="Google Shape;59;p4:notes">
            <a:extLst>
              <a:ext uri="{FF2B5EF4-FFF2-40B4-BE49-F238E27FC236}">
                <a16:creationId xmlns:a16="http://schemas.microsoft.com/office/drawing/2014/main" id="{D1C87C80-4293-ABB6-57D6-C66E13EDB78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795229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a:extLst>
            <a:ext uri="{FF2B5EF4-FFF2-40B4-BE49-F238E27FC236}">
              <a16:creationId xmlns:a16="http://schemas.microsoft.com/office/drawing/2014/main" id="{25DE8F6E-5741-C5B5-83EA-AE6242AE8759}"/>
            </a:ext>
          </a:extLst>
        </p:cNvPr>
        <p:cNvGrpSpPr/>
        <p:nvPr/>
      </p:nvGrpSpPr>
      <p:grpSpPr>
        <a:xfrm>
          <a:off x="0" y="0"/>
          <a:ext cx="0" cy="0"/>
          <a:chOff x="0" y="0"/>
          <a:chExt cx="0" cy="0"/>
        </a:xfrm>
      </p:grpSpPr>
      <p:sp>
        <p:nvSpPr>
          <p:cNvPr id="58" name="Google Shape;58;p4:notes">
            <a:extLst>
              <a:ext uri="{FF2B5EF4-FFF2-40B4-BE49-F238E27FC236}">
                <a16:creationId xmlns:a16="http://schemas.microsoft.com/office/drawing/2014/main" id="{A7EFCAB5-C44C-3B41-2585-E9358A43E0D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9" name="Google Shape;59;p4:notes">
            <a:extLst>
              <a:ext uri="{FF2B5EF4-FFF2-40B4-BE49-F238E27FC236}">
                <a16:creationId xmlns:a16="http://schemas.microsoft.com/office/drawing/2014/main" id="{D5232BD7-C278-A1AD-D009-B518CFDCFCF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549512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a:extLst>
            <a:ext uri="{FF2B5EF4-FFF2-40B4-BE49-F238E27FC236}">
              <a16:creationId xmlns:a16="http://schemas.microsoft.com/office/drawing/2014/main" id="{2BC83116-D751-11DA-7355-0796A5EB48E9}"/>
            </a:ext>
          </a:extLst>
        </p:cNvPr>
        <p:cNvGrpSpPr/>
        <p:nvPr/>
      </p:nvGrpSpPr>
      <p:grpSpPr>
        <a:xfrm>
          <a:off x="0" y="0"/>
          <a:ext cx="0" cy="0"/>
          <a:chOff x="0" y="0"/>
          <a:chExt cx="0" cy="0"/>
        </a:xfrm>
      </p:grpSpPr>
      <p:sp>
        <p:nvSpPr>
          <p:cNvPr id="58" name="Google Shape;58;p4:notes">
            <a:extLst>
              <a:ext uri="{FF2B5EF4-FFF2-40B4-BE49-F238E27FC236}">
                <a16:creationId xmlns:a16="http://schemas.microsoft.com/office/drawing/2014/main" id="{84643209-7F38-1651-9758-68A83F6D42D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9" name="Google Shape;59;p4:notes">
            <a:extLst>
              <a:ext uri="{FF2B5EF4-FFF2-40B4-BE49-F238E27FC236}">
                <a16:creationId xmlns:a16="http://schemas.microsoft.com/office/drawing/2014/main" id="{5BDB60B7-FF39-07D6-346B-7F054B76AB8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539679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a:extLst>
            <a:ext uri="{FF2B5EF4-FFF2-40B4-BE49-F238E27FC236}">
              <a16:creationId xmlns:a16="http://schemas.microsoft.com/office/drawing/2014/main" id="{BBA78129-8966-FE7E-BE5D-27923E8F41FE}"/>
            </a:ext>
          </a:extLst>
        </p:cNvPr>
        <p:cNvGrpSpPr/>
        <p:nvPr/>
      </p:nvGrpSpPr>
      <p:grpSpPr>
        <a:xfrm>
          <a:off x="0" y="0"/>
          <a:ext cx="0" cy="0"/>
          <a:chOff x="0" y="0"/>
          <a:chExt cx="0" cy="0"/>
        </a:xfrm>
      </p:grpSpPr>
      <p:sp>
        <p:nvSpPr>
          <p:cNvPr id="58" name="Google Shape;58;p4:notes">
            <a:extLst>
              <a:ext uri="{FF2B5EF4-FFF2-40B4-BE49-F238E27FC236}">
                <a16:creationId xmlns:a16="http://schemas.microsoft.com/office/drawing/2014/main" id="{43EB0725-AD5E-7BF7-78C2-13128EF025A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9" name="Google Shape;59;p4:notes">
            <a:extLst>
              <a:ext uri="{FF2B5EF4-FFF2-40B4-BE49-F238E27FC236}">
                <a16:creationId xmlns:a16="http://schemas.microsoft.com/office/drawing/2014/main" id="{AD2B99F6-215F-ACDD-8B3D-E71BFB174B4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475166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a:extLst>
            <a:ext uri="{FF2B5EF4-FFF2-40B4-BE49-F238E27FC236}">
              <a16:creationId xmlns:a16="http://schemas.microsoft.com/office/drawing/2014/main" id="{2BED2656-247A-AD2C-A158-B355F295D7D7}"/>
            </a:ext>
          </a:extLst>
        </p:cNvPr>
        <p:cNvGrpSpPr/>
        <p:nvPr/>
      </p:nvGrpSpPr>
      <p:grpSpPr>
        <a:xfrm>
          <a:off x="0" y="0"/>
          <a:ext cx="0" cy="0"/>
          <a:chOff x="0" y="0"/>
          <a:chExt cx="0" cy="0"/>
        </a:xfrm>
      </p:grpSpPr>
      <p:sp>
        <p:nvSpPr>
          <p:cNvPr id="58" name="Google Shape;58;p4:notes">
            <a:extLst>
              <a:ext uri="{FF2B5EF4-FFF2-40B4-BE49-F238E27FC236}">
                <a16:creationId xmlns:a16="http://schemas.microsoft.com/office/drawing/2014/main" id="{2956D2D5-0B72-1478-EB97-9C5A00C6D27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9" name="Google Shape;59;p4:notes">
            <a:extLst>
              <a:ext uri="{FF2B5EF4-FFF2-40B4-BE49-F238E27FC236}">
                <a16:creationId xmlns:a16="http://schemas.microsoft.com/office/drawing/2014/main" id="{55CBF574-F92F-6FBB-2708-CDA4BE8B743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521462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a:extLst>
            <a:ext uri="{FF2B5EF4-FFF2-40B4-BE49-F238E27FC236}">
              <a16:creationId xmlns:a16="http://schemas.microsoft.com/office/drawing/2014/main" id="{8097927D-4CD9-105E-7435-8199926353D4}"/>
            </a:ext>
          </a:extLst>
        </p:cNvPr>
        <p:cNvGrpSpPr/>
        <p:nvPr/>
      </p:nvGrpSpPr>
      <p:grpSpPr>
        <a:xfrm>
          <a:off x="0" y="0"/>
          <a:ext cx="0" cy="0"/>
          <a:chOff x="0" y="0"/>
          <a:chExt cx="0" cy="0"/>
        </a:xfrm>
      </p:grpSpPr>
      <p:sp>
        <p:nvSpPr>
          <p:cNvPr id="58" name="Google Shape;58;p4:notes">
            <a:extLst>
              <a:ext uri="{FF2B5EF4-FFF2-40B4-BE49-F238E27FC236}">
                <a16:creationId xmlns:a16="http://schemas.microsoft.com/office/drawing/2014/main" id="{33BBE530-C2EA-89F9-3E55-27ED7591BE8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9" name="Google Shape;59;p4:notes">
            <a:extLst>
              <a:ext uri="{FF2B5EF4-FFF2-40B4-BE49-F238E27FC236}">
                <a16:creationId xmlns:a16="http://schemas.microsoft.com/office/drawing/2014/main" id="{1F1B29B2-4B16-0032-4B23-68D526E1FFE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034138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
        <p:cNvGrpSpPr/>
        <p:nvPr/>
      </p:nvGrpSpPr>
      <p:grpSpPr>
        <a:xfrm>
          <a:off x="0" y="0"/>
          <a:ext cx="0" cy="0"/>
          <a:chOff x="0" y="0"/>
          <a:chExt cx="0" cy="0"/>
        </a:xfrm>
      </p:grpSpPr>
      <p:sp>
        <p:nvSpPr>
          <p:cNvPr id="46" name="Google Shape;46;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7" name="Google Shape;47;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
          <a:extLst>
            <a:ext uri="{FF2B5EF4-FFF2-40B4-BE49-F238E27FC236}">
              <a16:creationId xmlns:a16="http://schemas.microsoft.com/office/drawing/2014/main" id="{587C1318-AD09-56F9-4F5C-4B683D090CF9}"/>
            </a:ext>
          </a:extLst>
        </p:cNvPr>
        <p:cNvGrpSpPr/>
        <p:nvPr/>
      </p:nvGrpSpPr>
      <p:grpSpPr>
        <a:xfrm>
          <a:off x="0" y="0"/>
          <a:ext cx="0" cy="0"/>
          <a:chOff x="0" y="0"/>
          <a:chExt cx="0" cy="0"/>
        </a:xfrm>
      </p:grpSpPr>
      <p:sp>
        <p:nvSpPr>
          <p:cNvPr id="53" name="Google Shape;53;p3:notes">
            <a:extLst>
              <a:ext uri="{FF2B5EF4-FFF2-40B4-BE49-F238E27FC236}">
                <a16:creationId xmlns:a16="http://schemas.microsoft.com/office/drawing/2014/main" id="{75360219-5745-DABC-E469-72567CA7C29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4" name="Google Shape;54;p3:notes">
            <a:extLst>
              <a:ext uri="{FF2B5EF4-FFF2-40B4-BE49-F238E27FC236}">
                <a16:creationId xmlns:a16="http://schemas.microsoft.com/office/drawing/2014/main" id="{EB64C2C1-8213-16C1-F1FC-763B0310016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3145511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a:extLst>
            <a:ext uri="{FF2B5EF4-FFF2-40B4-BE49-F238E27FC236}">
              <a16:creationId xmlns:a16="http://schemas.microsoft.com/office/drawing/2014/main" id="{3EDC3B78-7912-2E75-6558-8A6D45B230F3}"/>
            </a:ext>
          </a:extLst>
        </p:cNvPr>
        <p:cNvGrpSpPr/>
        <p:nvPr/>
      </p:nvGrpSpPr>
      <p:grpSpPr>
        <a:xfrm>
          <a:off x="0" y="0"/>
          <a:ext cx="0" cy="0"/>
          <a:chOff x="0" y="0"/>
          <a:chExt cx="0" cy="0"/>
        </a:xfrm>
      </p:grpSpPr>
      <p:sp>
        <p:nvSpPr>
          <p:cNvPr id="58" name="Google Shape;58;p4:notes">
            <a:extLst>
              <a:ext uri="{FF2B5EF4-FFF2-40B4-BE49-F238E27FC236}">
                <a16:creationId xmlns:a16="http://schemas.microsoft.com/office/drawing/2014/main" id="{8A2E64C8-CDAE-9FAF-8E15-3542D9A6676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9" name="Google Shape;59;p4:notes">
            <a:extLst>
              <a:ext uri="{FF2B5EF4-FFF2-40B4-BE49-F238E27FC236}">
                <a16:creationId xmlns:a16="http://schemas.microsoft.com/office/drawing/2014/main" id="{5ECFBFD9-BFBA-28FF-211A-42E4C0A5448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4886367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a:extLst>
            <a:ext uri="{FF2B5EF4-FFF2-40B4-BE49-F238E27FC236}">
              <a16:creationId xmlns:a16="http://schemas.microsoft.com/office/drawing/2014/main" id="{1A2901F5-4AE8-71CD-36F1-1FA8142F5559}"/>
            </a:ext>
          </a:extLst>
        </p:cNvPr>
        <p:cNvGrpSpPr/>
        <p:nvPr/>
      </p:nvGrpSpPr>
      <p:grpSpPr>
        <a:xfrm>
          <a:off x="0" y="0"/>
          <a:ext cx="0" cy="0"/>
          <a:chOff x="0" y="0"/>
          <a:chExt cx="0" cy="0"/>
        </a:xfrm>
      </p:grpSpPr>
      <p:sp>
        <p:nvSpPr>
          <p:cNvPr id="58" name="Google Shape;58;p4:notes">
            <a:extLst>
              <a:ext uri="{FF2B5EF4-FFF2-40B4-BE49-F238E27FC236}">
                <a16:creationId xmlns:a16="http://schemas.microsoft.com/office/drawing/2014/main" id="{9113D3B8-B078-AC10-25FA-0048008216C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9" name="Google Shape;59;p4:notes">
            <a:extLst>
              <a:ext uri="{FF2B5EF4-FFF2-40B4-BE49-F238E27FC236}">
                <a16:creationId xmlns:a16="http://schemas.microsoft.com/office/drawing/2014/main" id="{0FDC8B5A-90E3-31EF-8AE5-4D4B7669028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1849207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a:extLst>
            <a:ext uri="{FF2B5EF4-FFF2-40B4-BE49-F238E27FC236}">
              <a16:creationId xmlns:a16="http://schemas.microsoft.com/office/drawing/2014/main" id="{649F8CE1-D65F-F36B-3994-7E9C2BC812B2}"/>
            </a:ext>
          </a:extLst>
        </p:cNvPr>
        <p:cNvGrpSpPr/>
        <p:nvPr/>
      </p:nvGrpSpPr>
      <p:grpSpPr>
        <a:xfrm>
          <a:off x="0" y="0"/>
          <a:ext cx="0" cy="0"/>
          <a:chOff x="0" y="0"/>
          <a:chExt cx="0" cy="0"/>
        </a:xfrm>
      </p:grpSpPr>
      <p:sp>
        <p:nvSpPr>
          <p:cNvPr id="58" name="Google Shape;58;p4:notes">
            <a:extLst>
              <a:ext uri="{FF2B5EF4-FFF2-40B4-BE49-F238E27FC236}">
                <a16:creationId xmlns:a16="http://schemas.microsoft.com/office/drawing/2014/main" id="{AD8D849E-B2F7-C8E6-9ACF-7194A3A1ECB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9" name="Google Shape;59;p4:notes">
            <a:extLst>
              <a:ext uri="{FF2B5EF4-FFF2-40B4-BE49-F238E27FC236}">
                <a16:creationId xmlns:a16="http://schemas.microsoft.com/office/drawing/2014/main" id="{4C183208-054F-60FD-FF17-CD8FE219C81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3725011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a:extLst>
            <a:ext uri="{FF2B5EF4-FFF2-40B4-BE49-F238E27FC236}">
              <a16:creationId xmlns:a16="http://schemas.microsoft.com/office/drawing/2014/main" id="{DB0B5A8D-5A4A-35B8-523C-1C6C14C04D44}"/>
            </a:ext>
          </a:extLst>
        </p:cNvPr>
        <p:cNvGrpSpPr/>
        <p:nvPr/>
      </p:nvGrpSpPr>
      <p:grpSpPr>
        <a:xfrm>
          <a:off x="0" y="0"/>
          <a:ext cx="0" cy="0"/>
          <a:chOff x="0" y="0"/>
          <a:chExt cx="0" cy="0"/>
        </a:xfrm>
      </p:grpSpPr>
      <p:sp>
        <p:nvSpPr>
          <p:cNvPr id="58" name="Google Shape;58;p4:notes">
            <a:extLst>
              <a:ext uri="{FF2B5EF4-FFF2-40B4-BE49-F238E27FC236}">
                <a16:creationId xmlns:a16="http://schemas.microsoft.com/office/drawing/2014/main" id="{C6EDE120-C1A1-62A4-35F3-98429B03E5D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9" name="Google Shape;59;p4:notes">
            <a:extLst>
              <a:ext uri="{FF2B5EF4-FFF2-40B4-BE49-F238E27FC236}">
                <a16:creationId xmlns:a16="http://schemas.microsoft.com/office/drawing/2014/main" id="{BFE42215-721F-D402-9ED8-899B18D430E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7155439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a:extLst>
            <a:ext uri="{FF2B5EF4-FFF2-40B4-BE49-F238E27FC236}">
              <a16:creationId xmlns:a16="http://schemas.microsoft.com/office/drawing/2014/main" id="{292F1EB3-6B7C-2D1E-3B3F-46DE1DE96E2F}"/>
            </a:ext>
          </a:extLst>
        </p:cNvPr>
        <p:cNvGrpSpPr/>
        <p:nvPr/>
      </p:nvGrpSpPr>
      <p:grpSpPr>
        <a:xfrm>
          <a:off x="0" y="0"/>
          <a:ext cx="0" cy="0"/>
          <a:chOff x="0" y="0"/>
          <a:chExt cx="0" cy="0"/>
        </a:xfrm>
      </p:grpSpPr>
      <p:sp>
        <p:nvSpPr>
          <p:cNvPr id="58" name="Google Shape;58;p4:notes">
            <a:extLst>
              <a:ext uri="{FF2B5EF4-FFF2-40B4-BE49-F238E27FC236}">
                <a16:creationId xmlns:a16="http://schemas.microsoft.com/office/drawing/2014/main" id="{0CA7B597-E19B-191E-64CF-5EC8986EE82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9" name="Google Shape;59;p4:notes">
            <a:extLst>
              <a:ext uri="{FF2B5EF4-FFF2-40B4-BE49-F238E27FC236}">
                <a16:creationId xmlns:a16="http://schemas.microsoft.com/office/drawing/2014/main" id="{7CD341C8-DBF1-F9FE-1044-9384ED23624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8515609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a:extLst>
            <a:ext uri="{FF2B5EF4-FFF2-40B4-BE49-F238E27FC236}">
              <a16:creationId xmlns:a16="http://schemas.microsoft.com/office/drawing/2014/main" id="{B5C96A1D-91BE-043B-5951-2800172B1C51}"/>
            </a:ext>
          </a:extLst>
        </p:cNvPr>
        <p:cNvGrpSpPr/>
        <p:nvPr/>
      </p:nvGrpSpPr>
      <p:grpSpPr>
        <a:xfrm>
          <a:off x="0" y="0"/>
          <a:ext cx="0" cy="0"/>
          <a:chOff x="0" y="0"/>
          <a:chExt cx="0" cy="0"/>
        </a:xfrm>
      </p:grpSpPr>
      <p:sp>
        <p:nvSpPr>
          <p:cNvPr id="58" name="Google Shape;58;p4:notes">
            <a:extLst>
              <a:ext uri="{FF2B5EF4-FFF2-40B4-BE49-F238E27FC236}">
                <a16:creationId xmlns:a16="http://schemas.microsoft.com/office/drawing/2014/main" id="{5D808B98-EA67-55FB-2869-1FBDB7BEC01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9" name="Google Shape;59;p4:notes">
            <a:extLst>
              <a:ext uri="{FF2B5EF4-FFF2-40B4-BE49-F238E27FC236}">
                <a16:creationId xmlns:a16="http://schemas.microsoft.com/office/drawing/2014/main" id="{495FA24B-102E-0FB9-A94D-14D1C893ED8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738994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a:extLst>
            <a:ext uri="{FF2B5EF4-FFF2-40B4-BE49-F238E27FC236}">
              <a16:creationId xmlns:a16="http://schemas.microsoft.com/office/drawing/2014/main" id="{B63E0137-2ABE-FFC7-AA4F-2DE1C6BC67C1}"/>
            </a:ext>
          </a:extLst>
        </p:cNvPr>
        <p:cNvGrpSpPr/>
        <p:nvPr/>
      </p:nvGrpSpPr>
      <p:grpSpPr>
        <a:xfrm>
          <a:off x="0" y="0"/>
          <a:ext cx="0" cy="0"/>
          <a:chOff x="0" y="0"/>
          <a:chExt cx="0" cy="0"/>
        </a:xfrm>
      </p:grpSpPr>
      <p:sp>
        <p:nvSpPr>
          <p:cNvPr id="58" name="Google Shape;58;p4:notes">
            <a:extLst>
              <a:ext uri="{FF2B5EF4-FFF2-40B4-BE49-F238E27FC236}">
                <a16:creationId xmlns:a16="http://schemas.microsoft.com/office/drawing/2014/main" id="{4F3EAF71-8FEB-9DCD-1EE3-CA64353F0EE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9" name="Google Shape;59;p4:notes">
            <a:extLst>
              <a:ext uri="{FF2B5EF4-FFF2-40B4-BE49-F238E27FC236}">
                <a16:creationId xmlns:a16="http://schemas.microsoft.com/office/drawing/2014/main" id="{BC8207B5-6B61-D446-AA28-E92BDF94F7B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3720297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a:extLst>
            <a:ext uri="{FF2B5EF4-FFF2-40B4-BE49-F238E27FC236}">
              <a16:creationId xmlns:a16="http://schemas.microsoft.com/office/drawing/2014/main" id="{5132C19C-D908-2C84-D9AE-D36141389111}"/>
            </a:ext>
          </a:extLst>
        </p:cNvPr>
        <p:cNvGrpSpPr/>
        <p:nvPr/>
      </p:nvGrpSpPr>
      <p:grpSpPr>
        <a:xfrm>
          <a:off x="0" y="0"/>
          <a:ext cx="0" cy="0"/>
          <a:chOff x="0" y="0"/>
          <a:chExt cx="0" cy="0"/>
        </a:xfrm>
      </p:grpSpPr>
      <p:sp>
        <p:nvSpPr>
          <p:cNvPr id="58" name="Google Shape;58;p4:notes">
            <a:extLst>
              <a:ext uri="{FF2B5EF4-FFF2-40B4-BE49-F238E27FC236}">
                <a16:creationId xmlns:a16="http://schemas.microsoft.com/office/drawing/2014/main" id="{26D7180C-1D1F-8739-0867-0ECD46A6061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9" name="Google Shape;59;p4:notes">
            <a:extLst>
              <a:ext uri="{FF2B5EF4-FFF2-40B4-BE49-F238E27FC236}">
                <a16:creationId xmlns:a16="http://schemas.microsoft.com/office/drawing/2014/main" id="{C0D24EE9-5544-3CDD-A0DA-FB4D57CC648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5746497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a:extLst>
            <a:ext uri="{FF2B5EF4-FFF2-40B4-BE49-F238E27FC236}">
              <a16:creationId xmlns:a16="http://schemas.microsoft.com/office/drawing/2014/main" id="{DA4C90AB-74B2-2FAD-50BB-6195BC8A08F7}"/>
            </a:ext>
          </a:extLst>
        </p:cNvPr>
        <p:cNvGrpSpPr/>
        <p:nvPr/>
      </p:nvGrpSpPr>
      <p:grpSpPr>
        <a:xfrm>
          <a:off x="0" y="0"/>
          <a:ext cx="0" cy="0"/>
          <a:chOff x="0" y="0"/>
          <a:chExt cx="0" cy="0"/>
        </a:xfrm>
      </p:grpSpPr>
      <p:sp>
        <p:nvSpPr>
          <p:cNvPr id="58" name="Google Shape;58;p4:notes">
            <a:extLst>
              <a:ext uri="{FF2B5EF4-FFF2-40B4-BE49-F238E27FC236}">
                <a16:creationId xmlns:a16="http://schemas.microsoft.com/office/drawing/2014/main" id="{073BCE3C-C156-0E9E-2134-8646F9A55A5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9" name="Google Shape;59;p4:notes">
            <a:extLst>
              <a:ext uri="{FF2B5EF4-FFF2-40B4-BE49-F238E27FC236}">
                <a16:creationId xmlns:a16="http://schemas.microsoft.com/office/drawing/2014/main" id="{8D4F2649-6B48-707C-BF8C-34FBB4F9F63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139341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
        <p:cNvGrpSpPr/>
        <p:nvPr/>
      </p:nvGrpSpPr>
      <p:grpSpPr>
        <a:xfrm>
          <a:off x="0" y="0"/>
          <a:ext cx="0" cy="0"/>
          <a:chOff x="0" y="0"/>
          <a:chExt cx="0" cy="0"/>
        </a:xfrm>
      </p:grpSpPr>
      <p:sp>
        <p:nvSpPr>
          <p:cNvPr id="53" name="Google Shape;53;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4" name="Google Shape;54;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a:extLst>
            <a:ext uri="{FF2B5EF4-FFF2-40B4-BE49-F238E27FC236}">
              <a16:creationId xmlns:a16="http://schemas.microsoft.com/office/drawing/2014/main" id="{739FF848-FCFC-916C-DD16-948845B65D98}"/>
            </a:ext>
          </a:extLst>
        </p:cNvPr>
        <p:cNvGrpSpPr/>
        <p:nvPr/>
      </p:nvGrpSpPr>
      <p:grpSpPr>
        <a:xfrm>
          <a:off x="0" y="0"/>
          <a:ext cx="0" cy="0"/>
          <a:chOff x="0" y="0"/>
          <a:chExt cx="0" cy="0"/>
        </a:xfrm>
      </p:grpSpPr>
      <p:sp>
        <p:nvSpPr>
          <p:cNvPr id="58" name="Google Shape;58;p4:notes">
            <a:extLst>
              <a:ext uri="{FF2B5EF4-FFF2-40B4-BE49-F238E27FC236}">
                <a16:creationId xmlns:a16="http://schemas.microsoft.com/office/drawing/2014/main" id="{BA6C7C0F-BC8B-9FD3-0766-C5209EBA25D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9" name="Google Shape;59;p4:notes">
            <a:extLst>
              <a:ext uri="{FF2B5EF4-FFF2-40B4-BE49-F238E27FC236}">
                <a16:creationId xmlns:a16="http://schemas.microsoft.com/office/drawing/2014/main" id="{8D247191-0896-E1F3-99F4-4AC3F13626B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5282360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a:extLst>
            <a:ext uri="{FF2B5EF4-FFF2-40B4-BE49-F238E27FC236}">
              <a16:creationId xmlns:a16="http://schemas.microsoft.com/office/drawing/2014/main" id="{0A4CC34A-7C22-2199-3CD6-36A8B4D55ABA}"/>
            </a:ext>
          </a:extLst>
        </p:cNvPr>
        <p:cNvGrpSpPr/>
        <p:nvPr/>
      </p:nvGrpSpPr>
      <p:grpSpPr>
        <a:xfrm>
          <a:off x="0" y="0"/>
          <a:ext cx="0" cy="0"/>
          <a:chOff x="0" y="0"/>
          <a:chExt cx="0" cy="0"/>
        </a:xfrm>
      </p:grpSpPr>
      <p:sp>
        <p:nvSpPr>
          <p:cNvPr id="58" name="Google Shape;58;p4:notes">
            <a:extLst>
              <a:ext uri="{FF2B5EF4-FFF2-40B4-BE49-F238E27FC236}">
                <a16:creationId xmlns:a16="http://schemas.microsoft.com/office/drawing/2014/main" id="{1FEEF76B-0029-332D-9F42-2FCD565BABD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9" name="Google Shape;59;p4:notes">
            <a:extLst>
              <a:ext uri="{FF2B5EF4-FFF2-40B4-BE49-F238E27FC236}">
                <a16:creationId xmlns:a16="http://schemas.microsoft.com/office/drawing/2014/main" id="{684C01FD-108C-50EA-FE82-BF539FCB453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1844352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a:extLst>
            <a:ext uri="{FF2B5EF4-FFF2-40B4-BE49-F238E27FC236}">
              <a16:creationId xmlns:a16="http://schemas.microsoft.com/office/drawing/2014/main" id="{5FFF81B4-8C93-8850-E9DF-377E4E048BFA}"/>
            </a:ext>
          </a:extLst>
        </p:cNvPr>
        <p:cNvGrpSpPr/>
        <p:nvPr/>
      </p:nvGrpSpPr>
      <p:grpSpPr>
        <a:xfrm>
          <a:off x="0" y="0"/>
          <a:ext cx="0" cy="0"/>
          <a:chOff x="0" y="0"/>
          <a:chExt cx="0" cy="0"/>
        </a:xfrm>
      </p:grpSpPr>
      <p:sp>
        <p:nvSpPr>
          <p:cNvPr id="58" name="Google Shape;58;p4:notes">
            <a:extLst>
              <a:ext uri="{FF2B5EF4-FFF2-40B4-BE49-F238E27FC236}">
                <a16:creationId xmlns:a16="http://schemas.microsoft.com/office/drawing/2014/main" id="{DE4FD1A9-FB25-0C79-576A-44217BA78FA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9" name="Google Shape;59;p4:notes">
            <a:extLst>
              <a:ext uri="{FF2B5EF4-FFF2-40B4-BE49-F238E27FC236}">
                <a16:creationId xmlns:a16="http://schemas.microsoft.com/office/drawing/2014/main" id="{DFEFA14C-0603-EAC8-D62D-91CC9A23058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4088516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a:extLst>
            <a:ext uri="{FF2B5EF4-FFF2-40B4-BE49-F238E27FC236}">
              <a16:creationId xmlns:a16="http://schemas.microsoft.com/office/drawing/2014/main" id="{051A278B-4A9F-2C33-BFCE-C2481CA18B03}"/>
            </a:ext>
          </a:extLst>
        </p:cNvPr>
        <p:cNvGrpSpPr/>
        <p:nvPr/>
      </p:nvGrpSpPr>
      <p:grpSpPr>
        <a:xfrm>
          <a:off x="0" y="0"/>
          <a:ext cx="0" cy="0"/>
          <a:chOff x="0" y="0"/>
          <a:chExt cx="0" cy="0"/>
        </a:xfrm>
      </p:grpSpPr>
      <p:sp>
        <p:nvSpPr>
          <p:cNvPr id="58" name="Google Shape;58;p4:notes">
            <a:extLst>
              <a:ext uri="{FF2B5EF4-FFF2-40B4-BE49-F238E27FC236}">
                <a16:creationId xmlns:a16="http://schemas.microsoft.com/office/drawing/2014/main" id="{1B94E063-8018-BC4A-E3C8-F6433C28BD6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9" name="Google Shape;59;p4:notes">
            <a:extLst>
              <a:ext uri="{FF2B5EF4-FFF2-40B4-BE49-F238E27FC236}">
                <a16:creationId xmlns:a16="http://schemas.microsoft.com/office/drawing/2014/main" id="{49E46E2A-B957-69E7-78C1-E099E0A3F72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014011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a:extLst>
            <a:ext uri="{FF2B5EF4-FFF2-40B4-BE49-F238E27FC236}">
              <a16:creationId xmlns:a16="http://schemas.microsoft.com/office/drawing/2014/main" id="{EB3EE450-2074-17E4-6F61-F07BCC4B18B2}"/>
            </a:ext>
          </a:extLst>
        </p:cNvPr>
        <p:cNvGrpSpPr/>
        <p:nvPr/>
      </p:nvGrpSpPr>
      <p:grpSpPr>
        <a:xfrm>
          <a:off x="0" y="0"/>
          <a:ext cx="0" cy="0"/>
          <a:chOff x="0" y="0"/>
          <a:chExt cx="0" cy="0"/>
        </a:xfrm>
      </p:grpSpPr>
      <p:sp>
        <p:nvSpPr>
          <p:cNvPr id="58" name="Google Shape;58;p4:notes">
            <a:extLst>
              <a:ext uri="{FF2B5EF4-FFF2-40B4-BE49-F238E27FC236}">
                <a16:creationId xmlns:a16="http://schemas.microsoft.com/office/drawing/2014/main" id="{E7A856F5-9C78-933D-F437-FA928381149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9" name="Google Shape;59;p4:notes">
            <a:extLst>
              <a:ext uri="{FF2B5EF4-FFF2-40B4-BE49-F238E27FC236}">
                <a16:creationId xmlns:a16="http://schemas.microsoft.com/office/drawing/2014/main" id="{0A7E3B29-B8A8-B7BA-1DF8-56FEDB201B3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2863672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a:extLst>
            <a:ext uri="{FF2B5EF4-FFF2-40B4-BE49-F238E27FC236}">
              <a16:creationId xmlns:a16="http://schemas.microsoft.com/office/drawing/2014/main" id="{D54C1B97-F404-7F98-97DD-20B004BA57CF}"/>
            </a:ext>
          </a:extLst>
        </p:cNvPr>
        <p:cNvGrpSpPr/>
        <p:nvPr/>
      </p:nvGrpSpPr>
      <p:grpSpPr>
        <a:xfrm>
          <a:off x="0" y="0"/>
          <a:ext cx="0" cy="0"/>
          <a:chOff x="0" y="0"/>
          <a:chExt cx="0" cy="0"/>
        </a:xfrm>
      </p:grpSpPr>
      <p:sp>
        <p:nvSpPr>
          <p:cNvPr id="58" name="Google Shape;58;p4:notes">
            <a:extLst>
              <a:ext uri="{FF2B5EF4-FFF2-40B4-BE49-F238E27FC236}">
                <a16:creationId xmlns:a16="http://schemas.microsoft.com/office/drawing/2014/main" id="{DAD009C0-3CF1-C94A-71E8-5758C43B35E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9" name="Google Shape;59;p4:notes">
            <a:extLst>
              <a:ext uri="{FF2B5EF4-FFF2-40B4-BE49-F238E27FC236}">
                <a16:creationId xmlns:a16="http://schemas.microsoft.com/office/drawing/2014/main" id="{5B8F8848-3B44-819A-9C45-AA278A7FDC1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215817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a:extLst>
            <a:ext uri="{FF2B5EF4-FFF2-40B4-BE49-F238E27FC236}">
              <a16:creationId xmlns:a16="http://schemas.microsoft.com/office/drawing/2014/main" id="{E7849496-3A88-02AF-0090-F7B693331A05}"/>
            </a:ext>
          </a:extLst>
        </p:cNvPr>
        <p:cNvGrpSpPr/>
        <p:nvPr/>
      </p:nvGrpSpPr>
      <p:grpSpPr>
        <a:xfrm>
          <a:off x="0" y="0"/>
          <a:ext cx="0" cy="0"/>
          <a:chOff x="0" y="0"/>
          <a:chExt cx="0" cy="0"/>
        </a:xfrm>
      </p:grpSpPr>
      <p:sp>
        <p:nvSpPr>
          <p:cNvPr id="58" name="Google Shape;58;p4:notes">
            <a:extLst>
              <a:ext uri="{FF2B5EF4-FFF2-40B4-BE49-F238E27FC236}">
                <a16:creationId xmlns:a16="http://schemas.microsoft.com/office/drawing/2014/main" id="{644E59F4-7BA0-971C-3511-A07E9619169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9" name="Google Shape;59;p4:notes">
            <a:extLst>
              <a:ext uri="{FF2B5EF4-FFF2-40B4-BE49-F238E27FC236}">
                <a16:creationId xmlns:a16="http://schemas.microsoft.com/office/drawing/2014/main" id="{15146410-8D29-8B89-36C3-682C2F21B5C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856445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a:extLst>
            <a:ext uri="{FF2B5EF4-FFF2-40B4-BE49-F238E27FC236}">
              <a16:creationId xmlns:a16="http://schemas.microsoft.com/office/drawing/2014/main" id="{2F32EB07-564B-18BC-8D99-3EDF44FAEC4A}"/>
            </a:ext>
          </a:extLst>
        </p:cNvPr>
        <p:cNvGrpSpPr/>
        <p:nvPr/>
      </p:nvGrpSpPr>
      <p:grpSpPr>
        <a:xfrm>
          <a:off x="0" y="0"/>
          <a:ext cx="0" cy="0"/>
          <a:chOff x="0" y="0"/>
          <a:chExt cx="0" cy="0"/>
        </a:xfrm>
      </p:grpSpPr>
      <p:sp>
        <p:nvSpPr>
          <p:cNvPr id="58" name="Google Shape;58;p4:notes">
            <a:extLst>
              <a:ext uri="{FF2B5EF4-FFF2-40B4-BE49-F238E27FC236}">
                <a16:creationId xmlns:a16="http://schemas.microsoft.com/office/drawing/2014/main" id="{6F53B8EF-B923-151E-21BB-0E74FCD6BB4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9" name="Google Shape;59;p4:notes">
            <a:extLst>
              <a:ext uri="{FF2B5EF4-FFF2-40B4-BE49-F238E27FC236}">
                <a16:creationId xmlns:a16="http://schemas.microsoft.com/office/drawing/2014/main" id="{914CB650-DB41-5FBE-BEDC-D86E33FB84A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637336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a:extLst>
            <a:ext uri="{FF2B5EF4-FFF2-40B4-BE49-F238E27FC236}">
              <a16:creationId xmlns:a16="http://schemas.microsoft.com/office/drawing/2014/main" id="{69B32E7C-2942-BF69-E7A7-AE6289C82B41}"/>
            </a:ext>
          </a:extLst>
        </p:cNvPr>
        <p:cNvGrpSpPr/>
        <p:nvPr/>
      </p:nvGrpSpPr>
      <p:grpSpPr>
        <a:xfrm>
          <a:off x="0" y="0"/>
          <a:ext cx="0" cy="0"/>
          <a:chOff x="0" y="0"/>
          <a:chExt cx="0" cy="0"/>
        </a:xfrm>
      </p:grpSpPr>
      <p:sp>
        <p:nvSpPr>
          <p:cNvPr id="58" name="Google Shape;58;p4:notes">
            <a:extLst>
              <a:ext uri="{FF2B5EF4-FFF2-40B4-BE49-F238E27FC236}">
                <a16:creationId xmlns:a16="http://schemas.microsoft.com/office/drawing/2014/main" id="{7B790865-A993-1D08-98AD-E87CD045CDC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9" name="Google Shape;59;p4:notes">
            <a:extLst>
              <a:ext uri="{FF2B5EF4-FFF2-40B4-BE49-F238E27FC236}">
                <a16:creationId xmlns:a16="http://schemas.microsoft.com/office/drawing/2014/main" id="{1F4B7862-ECDF-0EC1-D0C0-03AFB870706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3618312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a:extLst>
            <a:ext uri="{FF2B5EF4-FFF2-40B4-BE49-F238E27FC236}">
              <a16:creationId xmlns:a16="http://schemas.microsoft.com/office/drawing/2014/main" id="{ACE3B9E3-1648-E036-518F-5347097D34F3}"/>
            </a:ext>
          </a:extLst>
        </p:cNvPr>
        <p:cNvGrpSpPr/>
        <p:nvPr/>
      </p:nvGrpSpPr>
      <p:grpSpPr>
        <a:xfrm>
          <a:off x="0" y="0"/>
          <a:ext cx="0" cy="0"/>
          <a:chOff x="0" y="0"/>
          <a:chExt cx="0" cy="0"/>
        </a:xfrm>
      </p:grpSpPr>
      <p:sp>
        <p:nvSpPr>
          <p:cNvPr id="58" name="Google Shape;58;p4:notes">
            <a:extLst>
              <a:ext uri="{FF2B5EF4-FFF2-40B4-BE49-F238E27FC236}">
                <a16:creationId xmlns:a16="http://schemas.microsoft.com/office/drawing/2014/main" id="{E75F02EE-7617-1FBF-4D51-A87F86C695F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9" name="Google Shape;59;p4:notes">
            <a:extLst>
              <a:ext uri="{FF2B5EF4-FFF2-40B4-BE49-F238E27FC236}">
                <a16:creationId xmlns:a16="http://schemas.microsoft.com/office/drawing/2014/main" id="{C6C4346A-83D2-7B7A-F0AA-0EB405EFEA4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290267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
          <a:extLst>
            <a:ext uri="{FF2B5EF4-FFF2-40B4-BE49-F238E27FC236}">
              <a16:creationId xmlns:a16="http://schemas.microsoft.com/office/drawing/2014/main" id="{321D36A5-C909-9DA8-755C-79BD3C04A58A}"/>
            </a:ext>
          </a:extLst>
        </p:cNvPr>
        <p:cNvGrpSpPr/>
        <p:nvPr/>
      </p:nvGrpSpPr>
      <p:grpSpPr>
        <a:xfrm>
          <a:off x="0" y="0"/>
          <a:ext cx="0" cy="0"/>
          <a:chOff x="0" y="0"/>
          <a:chExt cx="0" cy="0"/>
        </a:xfrm>
      </p:grpSpPr>
      <p:sp>
        <p:nvSpPr>
          <p:cNvPr id="53" name="Google Shape;53;p3:notes">
            <a:extLst>
              <a:ext uri="{FF2B5EF4-FFF2-40B4-BE49-F238E27FC236}">
                <a16:creationId xmlns:a16="http://schemas.microsoft.com/office/drawing/2014/main" id="{57BF8C84-0F1F-4494-6406-01660651CF2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4" name="Google Shape;54;p3:notes">
            <a:extLst>
              <a:ext uri="{FF2B5EF4-FFF2-40B4-BE49-F238E27FC236}">
                <a16:creationId xmlns:a16="http://schemas.microsoft.com/office/drawing/2014/main" id="{12DADA1A-5B16-3250-F573-E087E31AEC1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9293133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a:extLst>
            <a:ext uri="{FF2B5EF4-FFF2-40B4-BE49-F238E27FC236}">
              <a16:creationId xmlns:a16="http://schemas.microsoft.com/office/drawing/2014/main" id="{E415CDA3-9DBB-2BB6-46D2-121631B89B74}"/>
            </a:ext>
          </a:extLst>
        </p:cNvPr>
        <p:cNvGrpSpPr/>
        <p:nvPr/>
      </p:nvGrpSpPr>
      <p:grpSpPr>
        <a:xfrm>
          <a:off x="0" y="0"/>
          <a:ext cx="0" cy="0"/>
          <a:chOff x="0" y="0"/>
          <a:chExt cx="0" cy="0"/>
        </a:xfrm>
      </p:grpSpPr>
      <p:sp>
        <p:nvSpPr>
          <p:cNvPr id="58" name="Google Shape;58;p4:notes">
            <a:extLst>
              <a:ext uri="{FF2B5EF4-FFF2-40B4-BE49-F238E27FC236}">
                <a16:creationId xmlns:a16="http://schemas.microsoft.com/office/drawing/2014/main" id="{32756791-5C4E-1965-89AC-0FB9284E094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9" name="Google Shape;59;p4:notes">
            <a:extLst>
              <a:ext uri="{FF2B5EF4-FFF2-40B4-BE49-F238E27FC236}">
                <a16:creationId xmlns:a16="http://schemas.microsoft.com/office/drawing/2014/main" id="{2A2E1759-94EE-34B6-5DF3-5CFEA226953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1206561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a:extLst>
            <a:ext uri="{FF2B5EF4-FFF2-40B4-BE49-F238E27FC236}">
              <a16:creationId xmlns:a16="http://schemas.microsoft.com/office/drawing/2014/main" id="{227200EE-40AB-7775-7316-EF47686812D3}"/>
            </a:ext>
          </a:extLst>
        </p:cNvPr>
        <p:cNvGrpSpPr/>
        <p:nvPr/>
      </p:nvGrpSpPr>
      <p:grpSpPr>
        <a:xfrm>
          <a:off x="0" y="0"/>
          <a:ext cx="0" cy="0"/>
          <a:chOff x="0" y="0"/>
          <a:chExt cx="0" cy="0"/>
        </a:xfrm>
      </p:grpSpPr>
      <p:sp>
        <p:nvSpPr>
          <p:cNvPr id="58" name="Google Shape;58;p4:notes">
            <a:extLst>
              <a:ext uri="{FF2B5EF4-FFF2-40B4-BE49-F238E27FC236}">
                <a16:creationId xmlns:a16="http://schemas.microsoft.com/office/drawing/2014/main" id="{57CFFA9D-5489-43FD-769B-F40636BD997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9" name="Google Shape;59;p4:notes">
            <a:extLst>
              <a:ext uri="{FF2B5EF4-FFF2-40B4-BE49-F238E27FC236}">
                <a16:creationId xmlns:a16="http://schemas.microsoft.com/office/drawing/2014/main" id="{05387022-A920-CC13-77A4-B75108798D3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533705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a:extLst>
            <a:ext uri="{FF2B5EF4-FFF2-40B4-BE49-F238E27FC236}">
              <a16:creationId xmlns:a16="http://schemas.microsoft.com/office/drawing/2014/main" id="{D3CA3705-9B58-30F2-3A77-B0C756FA035D}"/>
            </a:ext>
          </a:extLst>
        </p:cNvPr>
        <p:cNvGrpSpPr/>
        <p:nvPr/>
      </p:nvGrpSpPr>
      <p:grpSpPr>
        <a:xfrm>
          <a:off x="0" y="0"/>
          <a:ext cx="0" cy="0"/>
          <a:chOff x="0" y="0"/>
          <a:chExt cx="0" cy="0"/>
        </a:xfrm>
      </p:grpSpPr>
      <p:sp>
        <p:nvSpPr>
          <p:cNvPr id="58" name="Google Shape;58;p4:notes">
            <a:extLst>
              <a:ext uri="{FF2B5EF4-FFF2-40B4-BE49-F238E27FC236}">
                <a16:creationId xmlns:a16="http://schemas.microsoft.com/office/drawing/2014/main" id="{0FF68F52-6EB1-BECA-C783-5A0CBBE43B0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9" name="Google Shape;59;p4:notes">
            <a:extLst>
              <a:ext uri="{FF2B5EF4-FFF2-40B4-BE49-F238E27FC236}">
                <a16:creationId xmlns:a16="http://schemas.microsoft.com/office/drawing/2014/main" id="{144EE931-326D-EEE2-E358-35D0167E6C5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2598925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a:extLst>
            <a:ext uri="{FF2B5EF4-FFF2-40B4-BE49-F238E27FC236}">
              <a16:creationId xmlns:a16="http://schemas.microsoft.com/office/drawing/2014/main" id="{8A2ED382-C09B-4C40-EE97-2FE2128BF2E4}"/>
            </a:ext>
          </a:extLst>
        </p:cNvPr>
        <p:cNvGrpSpPr/>
        <p:nvPr/>
      </p:nvGrpSpPr>
      <p:grpSpPr>
        <a:xfrm>
          <a:off x="0" y="0"/>
          <a:ext cx="0" cy="0"/>
          <a:chOff x="0" y="0"/>
          <a:chExt cx="0" cy="0"/>
        </a:xfrm>
      </p:grpSpPr>
      <p:sp>
        <p:nvSpPr>
          <p:cNvPr id="58" name="Google Shape;58;p4:notes">
            <a:extLst>
              <a:ext uri="{FF2B5EF4-FFF2-40B4-BE49-F238E27FC236}">
                <a16:creationId xmlns:a16="http://schemas.microsoft.com/office/drawing/2014/main" id="{C6E880FF-AF78-B0F0-F099-6FE0B01BE83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9" name="Google Shape;59;p4:notes">
            <a:extLst>
              <a:ext uri="{FF2B5EF4-FFF2-40B4-BE49-F238E27FC236}">
                <a16:creationId xmlns:a16="http://schemas.microsoft.com/office/drawing/2014/main" id="{4A2541C2-C73D-C3B6-E2C6-C70F0508E83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3023798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a:extLst>
            <a:ext uri="{FF2B5EF4-FFF2-40B4-BE49-F238E27FC236}">
              <a16:creationId xmlns:a16="http://schemas.microsoft.com/office/drawing/2014/main" id="{3B701440-AE2A-C510-86DF-1E1806552D56}"/>
            </a:ext>
          </a:extLst>
        </p:cNvPr>
        <p:cNvGrpSpPr/>
        <p:nvPr/>
      </p:nvGrpSpPr>
      <p:grpSpPr>
        <a:xfrm>
          <a:off x="0" y="0"/>
          <a:ext cx="0" cy="0"/>
          <a:chOff x="0" y="0"/>
          <a:chExt cx="0" cy="0"/>
        </a:xfrm>
      </p:grpSpPr>
      <p:sp>
        <p:nvSpPr>
          <p:cNvPr id="58" name="Google Shape;58;p4:notes">
            <a:extLst>
              <a:ext uri="{FF2B5EF4-FFF2-40B4-BE49-F238E27FC236}">
                <a16:creationId xmlns:a16="http://schemas.microsoft.com/office/drawing/2014/main" id="{A868F946-5046-FFFD-90C8-74833983976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9" name="Google Shape;59;p4:notes">
            <a:extLst>
              <a:ext uri="{FF2B5EF4-FFF2-40B4-BE49-F238E27FC236}">
                <a16:creationId xmlns:a16="http://schemas.microsoft.com/office/drawing/2014/main" id="{E03C61AE-EEE3-9DE5-8650-CDEBCEB510A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9252337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a:extLst>
            <a:ext uri="{FF2B5EF4-FFF2-40B4-BE49-F238E27FC236}">
              <a16:creationId xmlns:a16="http://schemas.microsoft.com/office/drawing/2014/main" id="{68629737-1550-B936-F0D4-CB93E9754C98}"/>
            </a:ext>
          </a:extLst>
        </p:cNvPr>
        <p:cNvGrpSpPr/>
        <p:nvPr/>
      </p:nvGrpSpPr>
      <p:grpSpPr>
        <a:xfrm>
          <a:off x="0" y="0"/>
          <a:ext cx="0" cy="0"/>
          <a:chOff x="0" y="0"/>
          <a:chExt cx="0" cy="0"/>
        </a:xfrm>
      </p:grpSpPr>
      <p:sp>
        <p:nvSpPr>
          <p:cNvPr id="58" name="Google Shape;58;p4:notes">
            <a:extLst>
              <a:ext uri="{FF2B5EF4-FFF2-40B4-BE49-F238E27FC236}">
                <a16:creationId xmlns:a16="http://schemas.microsoft.com/office/drawing/2014/main" id="{33F84852-6C7E-B929-3B4F-36767296D42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9" name="Google Shape;59;p4:notes">
            <a:extLst>
              <a:ext uri="{FF2B5EF4-FFF2-40B4-BE49-F238E27FC236}">
                <a16:creationId xmlns:a16="http://schemas.microsoft.com/office/drawing/2014/main" id="{FDCD28D7-3A34-7590-1D59-77006C73785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8262500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a:extLst>
            <a:ext uri="{FF2B5EF4-FFF2-40B4-BE49-F238E27FC236}">
              <a16:creationId xmlns:a16="http://schemas.microsoft.com/office/drawing/2014/main" id="{4408CC5E-A4E5-EB87-E4FB-46ED2599B1FE}"/>
            </a:ext>
          </a:extLst>
        </p:cNvPr>
        <p:cNvGrpSpPr/>
        <p:nvPr/>
      </p:nvGrpSpPr>
      <p:grpSpPr>
        <a:xfrm>
          <a:off x="0" y="0"/>
          <a:ext cx="0" cy="0"/>
          <a:chOff x="0" y="0"/>
          <a:chExt cx="0" cy="0"/>
        </a:xfrm>
      </p:grpSpPr>
      <p:sp>
        <p:nvSpPr>
          <p:cNvPr id="58" name="Google Shape;58;p4:notes">
            <a:extLst>
              <a:ext uri="{FF2B5EF4-FFF2-40B4-BE49-F238E27FC236}">
                <a16:creationId xmlns:a16="http://schemas.microsoft.com/office/drawing/2014/main" id="{F7385F41-C930-0F51-E324-8384D16B116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9" name="Google Shape;59;p4:notes">
            <a:extLst>
              <a:ext uri="{FF2B5EF4-FFF2-40B4-BE49-F238E27FC236}">
                <a16:creationId xmlns:a16="http://schemas.microsoft.com/office/drawing/2014/main" id="{FA7DB802-4EE1-3F88-EA11-BF54AB0D032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0801506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a:extLst>
            <a:ext uri="{FF2B5EF4-FFF2-40B4-BE49-F238E27FC236}">
              <a16:creationId xmlns:a16="http://schemas.microsoft.com/office/drawing/2014/main" id="{A697E100-A696-E0C6-A4F0-CDFF783525AD}"/>
            </a:ext>
          </a:extLst>
        </p:cNvPr>
        <p:cNvGrpSpPr/>
        <p:nvPr/>
      </p:nvGrpSpPr>
      <p:grpSpPr>
        <a:xfrm>
          <a:off x="0" y="0"/>
          <a:ext cx="0" cy="0"/>
          <a:chOff x="0" y="0"/>
          <a:chExt cx="0" cy="0"/>
        </a:xfrm>
      </p:grpSpPr>
      <p:sp>
        <p:nvSpPr>
          <p:cNvPr id="58" name="Google Shape;58;p4:notes">
            <a:extLst>
              <a:ext uri="{FF2B5EF4-FFF2-40B4-BE49-F238E27FC236}">
                <a16:creationId xmlns:a16="http://schemas.microsoft.com/office/drawing/2014/main" id="{C2842D90-DE75-9B4C-A61C-1FF17086829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9" name="Google Shape;59;p4:notes">
            <a:extLst>
              <a:ext uri="{FF2B5EF4-FFF2-40B4-BE49-F238E27FC236}">
                <a16:creationId xmlns:a16="http://schemas.microsoft.com/office/drawing/2014/main" id="{F3253330-0439-091C-52DE-9C02C1236D7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4599345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a:extLst>
            <a:ext uri="{FF2B5EF4-FFF2-40B4-BE49-F238E27FC236}">
              <a16:creationId xmlns:a16="http://schemas.microsoft.com/office/drawing/2014/main" id="{34E784FE-4665-B990-F9BE-71932937FD28}"/>
            </a:ext>
          </a:extLst>
        </p:cNvPr>
        <p:cNvGrpSpPr/>
        <p:nvPr/>
      </p:nvGrpSpPr>
      <p:grpSpPr>
        <a:xfrm>
          <a:off x="0" y="0"/>
          <a:ext cx="0" cy="0"/>
          <a:chOff x="0" y="0"/>
          <a:chExt cx="0" cy="0"/>
        </a:xfrm>
      </p:grpSpPr>
      <p:sp>
        <p:nvSpPr>
          <p:cNvPr id="58" name="Google Shape;58;p4:notes">
            <a:extLst>
              <a:ext uri="{FF2B5EF4-FFF2-40B4-BE49-F238E27FC236}">
                <a16:creationId xmlns:a16="http://schemas.microsoft.com/office/drawing/2014/main" id="{27494DEE-CC1B-9F09-6375-BEE412DAFA8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9" name="Google Shape;59;p4:notes">
            <a:extLst>
              <a:ext uri="{FF2B5EF4-FFF2-40B4-BE49-F238E27FC236}">
                <a16:creationId xmlns:a16="http://schemas.microsoft.com/office/drawing/2014/main" id="{A96DBDAC-7091-062B-5146-1C9434E5632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9634324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a:extLst>
            <a:ext uri="{FF2B5EF4-FFF2-40B4-BE49-F238E27FC236}">
              <a16:creationId xmlns:a16="http://schemas.microsoft.com/office/drawing/2014/main" id="{579D1230-42DA-6B69-0D55-CAF0DA723569}"/>
            </a:ext>
          </a:extLst>
        </p:cNvPr>
        <p:cNvGrpSpPr/>
        <p:nvPr/>
      </p:nvGrpSpPr>
      <p:grpSpPr>
        <a:xfrm>
          <a:off x="0" y="0"/>
          <a:ext cx="0" cy="0"/>
          <a:chOff x="0" y="0"/>
          <a:chExt cx="0" cy="0"/>
        </a:xfrm>
      </p:grpSpPr>
      <p:sp>
        <p:nvSpPr>
          <p:cNvPr id="58" name="Google Shape;58;p4:notes">
            <a:extLst>
              <a:ext uri="{FF2B5EF4-FFF2-40B4-BE49-F238E27FC236}">
                <a16:creationId xmlns:a16="http://schemas.microsoft.com/office/drawing/2014/main" id="{887CFD0E-94C2-15F9-DA4E-28119D94A08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9" name="Google Shape;59;p4:notes">
            <a:extLst>
              <a:ext uri="{FF2B5EF4-FFF2-40B4-BE49-F238E27FC236}">
                <a16:creationId xmlns:a16="http://schemas.microsoft.com/office/drawing/2014/main" id="{0E17ACA2-142F-D886-68FA-5E862DEF0DE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174208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9" name="Google Shape;59;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a:extLst>
            <a:ext uri="{FF2B5EF4-FFF2-40B4-BE49-F238E27FC236}">
              <a16:creationId xmlns:a16="http://schemas.microsoft.com/office/drawing/2014/main" id="{D5A922E4-86B1-A053-739E-1895C9D7BDAA}"/>
            </a:ext>
          </a:extLst>
        </p:cNvPr>
        <p:cNvGrpSpPr/>
        <p:nvPr/>
      </p:nvGrpSpPr>
      <p:grpSpPr>
        <a:xfrm>
          <a:off x="0" y="0"/>
          <a:ext cx="0" cy="0"/>
          <a:chOff x="0" y="0"/>
          <a:chExt cx="0" cy="0"/>
        </a:xfrm>
      </p:grpSpPr>
      <p:sp>
        <p:nvSpPr>
          <p:cNvPr id="58" name="Google Shape;58;p4:notes">
            <a:extLst>
              <a:ext uri="{FF2B5EF4-FFF2-40B4-BE49-F238E27FC236}">
                <a16:creationId xmlns:a16="http://schemas.microsoft.com/office/drawing/2014/main" id="{D62DC08F-75B7-F4B4-6CA2-1B144513E11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9" name="Google Shape;59;p4:notes">
            <a:extLst>
              <a:ext uri="{FF2B5EF4-FFF2-40B4-BE49-F238E27FC236}">
                <a16:creationId xmlns:a16="http://schemas.microsoft.com/office/drawing/2014/main" id="{C11CD095-2D21-6D2F-0BB1-198C6B6A26B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6985516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a:extLst>
            <a:ext uri="{FF2B5EF4-FFF2-40B4-BE49-F238E27FC236}">
              <a16:creationId xmlns:a16="http://schemas.microsoft.com/office/drawing/2014/main" id="{DBB7E425-0760-9D56-78CC-8681B517564C}"/>
            </a:ext>
          </a:extLst>
        </p:cNvPr>
        <p:cNvGrpSpPr/>
        <p:nvPr/>
      </p:nvGrpSpPr>
      <p:grpSpPr>
        <a:xfrm>
          <a:off x="0" y="0"/>
          <a:ext cx="0" cy="0"/>
          <a:chOff x="0" y="0"/>
          <a:chExt cx="0" cy="0"/>
        </a:xfrm>
      </p:grpSpPr>
      <p:sp>
        <p:nvSpPr>
          <p:cNvPr id="58" name="Google Shape;58;p4:notes">
            <a:extLst>
              <a:ext uri="{FF2B5EF4-FFF2-40B4-BE49-F238E27FC236}">
                <a16:creationId xmlns:a16="http://schemas.microsoft.com/office/drawing/2014/main" id="{A0D6943C-8291-5BE0-8ECC-C524D68894D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9" name="Google Shape;59;p4:notes">
            <a:extLst>
              <a:ext uri="{FF2B5EF4-FFF2-40B4-BE49-F238E27FC236}">
                <a16:creationId xmlns:a16="http://schemas.microsoft.com/office/drawing/2014/main" id="{4E6F6688-C1BC-E4E2-0932-7F9165555FB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5842432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a:extLst>
            <a:ext uri="{FF2B5EF4-FFF2-40B4-BE49-F238E27FC236}">
              <a16:creationId xmlns:a16="http://schemas.microsoft.com/office/drawing/2014/main" id="{04E3B716-37A8-4718-A7D2-C97FCDF1AEC3}"/>
            </a:ext>
          </a:extLst>
        </p:cNvPr>
        <p:cNvGrpSpPr/>
        <p:nvPr/>
      </p:nvGrpSpPr>
      <p:grpSpPr>
        <a:xfrm>
          <a:off x="0" y="0"/>
          <a:ext cx="0" cy="0"/>
          <a:chOff x="0" y="0"/>
          <a:chExt cx="0" cy="0"/>
        </a:xfrm>
      </p:grpSpPr>
      <p:sp>
        <p:nvSpPr>
          <p:cNvPr id="58" name="Google Shape;58;p4:notes">
            <a:extLst>
              <a:ext uri="{FF2B5EF4-FFF2-40B4-BE49-F238E27FC236}">
                <a16:creationId xmlns:a16="http://schemas.microsoft.com/office/drawing/2014/main" id="{50462A20-AE09-5F1F-DB93-9078496D268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9" name="Google Shape;59;p4:notes">
            <a:extLst>
              <a:ext uri="{FF2B5EF4-FFF2-40B4-BE49-F238E27FC236}">
                <a16:creationId xmlns:a16="http://schemas.microsoft.com/office/drawing/2014/main" id="{686FD556-813C-919D-BDD4-D9289A9F6DF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7064963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a:extLst>
            <a:ext uri="{FF2B5EF4-FFF2-40B4-BE49-F238E27FC236}">
              <a16:creationId xmlns:a16="http://schemas.microsoft.com/office/drawing/2014/main" id="{5C1FA85D-A28B-C0E2-6B54-BB714A9EAF92}"/>
            </a:ext>
          </a:extLst>
        </p:cNvPr>
        <p:cNvGrpSpPr/>
        <p:nvPr/>
      </p:nvGrpSpPr>
      <p:grpSpPr>
        <a:xfrm>
          <a:off x="0" y="0"/>
          <a:ext cx="0" cy="0"/>
          <a:chOff x="0" y="0"/>
          <a:chExt cx="0" cy="0"/>
        </a:xfrm>
      </p:grpSpPr>
      <p:sp>
        <p:nvSpPr>
          <p:cNvPr id="58" name="Google Shape;58;p4:notes">
            <a:extLst>
              <a:ext uri="{FF2B5EF4-FFF2-40B4-BE49-F238E27FC236}">
                <a16:creationId xmlns:a16="http://schemas.microsoft.com/office/drawing/2014/main" id="{55CA2E31-5001-63A7-231F-C9811B032A0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9" name="Google Shape;59;p4:notes">
            <a:extLst>
              <a:ext uri="{FF2B5EF4-FFF2-40B4-BE49-F238E27FC236}">
                <a16:creationId xmlns:a16="http://schemas.microsoft.com/office/drawing/2014/main" id="{E37AA12D-ABFC-79D0-F3A9-35022BB5440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6450527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a:extLst>
            <a:ext uri="{FF2B5EF4-FFF2-40B4-BE49-F238E27FC236}">
              <a16:creationId xmlns:a16="http://schemas.microsoft.com/office/drawing/2014/main" id="{938D6ADA-1D31-FCD0-FEA6-271E223B4F59}"/>
            </a:ext>
          </a:extLst>
        </p:cNvPr>
        <p:cNvGrpSpPr/>
        <p:nvPr/>
      </p:nvGrpSpPr>
      <p:grpSpPr>
        <a:xfrm>
          <a:off x="0" y="0"/>
          <a:ext cx="0" cy="0"/>
          <a:chOff x="0" y="0"/>
          <a:chExt cx="0" cy="0"/>
        </a:xfrm>
      </p:grpSpPr>
      <p:sp>
        <p:nvSpPr>
          <p:cNvPr id="58" name="Google Shape;58;p4:notes">
            <a:extLst>
              <a:ext uri="{FF2B5EF4-FFF2-40B4-BE49-F238E27FC236}">
                <a16:creationId xmlns:a16="http://schemas.microsoft.com/office/drawing/2014/main" id="{57DD4088-8275-8C7F-0ABC-37052FA21DA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9" name="Google Shape;59;p4:notes">
            <a:extLst>
              <a:ext uri="{FF2B5EF4-FFF2-40B4-BE49-F238E27FC236}">
                <a16:creationId xmlns:a16="http://schemas.microsoft.com/office/drawing/2014/main" id="{CFA6D519-9519-5AB8-CB61-9A4A52E267C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2041726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a:extLst>
            <a:ext uri="{FF2B5EF4-FFF2-40B4-BE49-F238E27FC236}">
              <a16:creationId xmlns:a16="http://schemas.microsoft.com/office/drawing/2014/main" id="{E13DB018-D536-AE65-E67B-7C926B8B7F71}"/>
            </a:ext>
          </a:extLst>
        </p:cNvPr>
        <p:cNvGrpSpPr/>
        <p:nvPr/>
      </p:nvGrpSpPr>
      <p:grpSpPr>
        <a:xfrm>
          <a:off x="0" y="0"/>
          <a:ext cx="0" cy="0"/>
          <a:chOff x="0" y="0"/>
          <a:chExt cx="0" cy="0"/>
        </a:xfrm>
      </p:grpSpPr>
      <p:sp>
        <p:nvSpPr>
          <p:cNvPr id="58" name="Google Shape;58;p4:notes">
            <a:extLst>
              <a:ext uri="{FF2B5EF4-FFF2-40B4-BE49-F238E27FC236}">
                <a16:creationId xmlns:a16="http://schemas.microsoft.com/office/drawing/2014/main" id="{CAAB79C3-B021-94FA-C7A1-C217009C4BB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9" name="Google Shape;59;p4:notes">
            <a:extLst>
              <a:ext uri="{FF2B5EF4-FFF2-40B4-BE49-F238E27FC236}">
                <a16:creationId xmlns:a16="http://schemas.microsoft.com/office/drawing/2014/main" id="{6D072F14-FAA4-55EF-B64C-017E5D2BC3C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3645310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a:extLst>
            <a:ext uri="{FF2B5EF4-FFF2-40B4-BE49-F238E27FC236}">
              <a16:creationId xmlns:a16="http://schemas.microsoft.com/office/drawing/2014/main" id="{0EF3BB1E-A59C-157E-4C83-A6DD3E76AA05}"/>
            </a:ext>
          </a:extLst>
        </p:cNvPr>
        <p:cNvGrpSpPr/>
        <p:nvPr/>
      </p:nvGrpSpPr>
      <p:grpSpPr>
        <a:xfrm>
          <a:off x="0" y="0"/>
          <a:ext cx="0" cy="0"/>
          <a:chOff x="0" y="0"/>
          <a:chExt cx="0" cy="0"/>
        </a:xfrm>
      </p:grpSpPr>
      <p:sp>
        <p:nvSpPr>
          <p:cNvPr id="58" name="Google Shape;58;p4:notes">
            <a:extLst>
              <a:ext uri="{FF2B5EF4-FFF2-40B4-BE49-F238E27FC236}">
                <a16:creationId xmlns:a16="http://schemas.microsoft.com/office/drawing/2014/main" id="{B0C82AF9-78EE-2F5B-88CA-2514B54DD44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9" name="Google Shape;59;p4:notes">
            <a:extLst>
              <a:ext uri="{FF2B5EF4-FFF2-40B4-BE49-F238E27FC236}">
                <a16:creationId xmlns:a16="http://schemas.microsoft.com/office/drawing/2014/main" id="{A552CE50-2C76-0DEE-3FBF-8368D8C1EFF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8237554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4" name="Google Shape;214;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a:extLst>
            <a:ext uri="{FF2B5EF4-FFF2-40B4-BE49-F238E27FC236}">
              <a16:creationId xmlns:a16="http://schemas.microsoft.com/office/drawing/2014/main" id="{5836A9D2-F727-48C1-2B4F-3D006CA3CEB1}"/>
            </a:ext>
          </a:extLst>
        </p:cNvPr>
        <p:cNvGrpSpPr/>
        <p:nvPr/>
      </p:nvGrpSpPr>
      <p:grpSpPr>
        <a:xfrm>
          <a:off x="0" y="0"/>
          <a:ext cx="0" cy="0"/>
          <a:chOff x="0" y="0"/>
          <a:chExt cx="0" cy="0"/>
        </a:xfrm>
      </p:grpSpPr>
      <p:sp>
        <p:nvSpPr>
          <p:cNvPr id="58" name="Google Shape;58;p4:notes">
            <a:extLst>
              <a:ext uri="{FF2B5EF4-FFF2-40B4-BE49-F238E27FC236}">
                <a16:creationId xmlns:a16="http://schemas.microsoft.com/office/drawing/2014/main" id="{50F4FDA0-A74C-B2D6-FB9D-29FD8841501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9" name="Google Shape;59;p4:notes">
            <a:extLst>
              <a:ext uri="{FF2B5EF4-FFF2-40B4-BE49-F238E27FC236}">
                <a16:creationId xmlns:a16="http://schemas.microsoft.com/office/drawing/2014/main" id="{096E665B-753A-DACD-AB73-99EAA3F649A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008466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a:extLst>
            <a:ext uri="{FF2B5EF4-FFF2-40B4-BE49-F238E27FC236}">
              <a16:creationId xmlns:a16="http://schemas.microsoft.com/office/drawing/2014/main" id="{F1AD9250-5886-DD78-0A4D-058B017C90D0}"/>
            </a:ext>
          </a:extLst>
        </p:cNvPr>
        <p:cNvGrpSpPr/>
        <p:nvPr/>
      </p:nvGrpSpPr>
      <p:grpSpPr>
        <a:xfrm>
          <a:off x="0" y="0"/>
          <a:ext cx="0" cy="0"/>
          <a:chOff x="0" y="0"/>
          <a:chExt cx="0" cy="0"/>
        </a:xfrm>
      </p:grpSpPr>
      <p:sp>
        <p:nvSpPr>
          <p:cNvPr id="58" name="Google Shape;58;p4:notes">
            <a:extLst>
              <a:ext uri="{FF2B5EF4-FFF2-40B4-BE49-F238E27FC236}">
                <a16:creationId xmlns:a16="http://schemas.microsoft.com/office/drawing/2014/main" id="{27D27D27-4545-5FFB-CF85-99C5F401BDE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9" name="Google Shape;59;p4:notes">
            <a:extLst>
              <a:ext uri="{FF2B5EF4-FFF2-40B4-BE49-F238E27FC236}">
                <a16:creationId xmlns:a16="http://schemas.microsoft.com/office/drawing/2014/main" id="{D0680113-8711-039C-65A5-F03BF541D28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585889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a:extLst>
            <a:ext uri="{FF2B5EF4-FFF2-40B4-BE49-F238E27FC236}">
              <a16:creationId xmlns:a16="http://schemas.microsoft.com/office/drawing/2014/main" id="{91DBEC0B-5F2A-7641-990B-7CC5539F5FF8}"/>
            </a:ext>
          </a:extLst>
        </p:cNvPr>
        <p:cNvGrpSpPr/>
        <p:nvPr/>
      </p:nvGrpSpPr>
      <p:grpSpPr>
        <a:xfrm>
          <a:off x="0" y="0"/>
          <a:ext cx="0" cy="0"/>
          <a:chOff x="0" y="0"/>
          <a:chExt cx="0" cy="0"/>
        </a:xfrm>
      </p:grpSpPr>
      <p:sp>
        <p:nvSpPr>
          <p:cNvPr id="58" name="Google Shape;58;p4:notes">
            <a:extLst>
              <a:ext uri="{FF2B5EF4-FFF2-40B4-BE49-F238E27FC236}">
                <a16:creationId xmlns:a16="http://schemas.microsoft.com/office/drawing/2014/main" id="{D402806A-E72C-CA47-7DBC-D48ED66650C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9" name="Google Shape;59;p4:notes">
            <a:extLst>
              <a:ext uri="{FF2B5EF4-FFF2-40B4-BE49-F238E27FC236}">
                <a16:creationId xmlns:a16="http://schemas.microsoft.com/office/drawing/2014/main" id="{4ECD1969-C2F0-1AA4-C75D-4C753BCC2D2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952350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a:extLst>
            <a:ext uri="{FF2B5EF4-FFF2-40B4-BE49-F238E27FC236}">
              <a16:creationId xmlns:a16="http://schemas.microsoft.com/office/drawing/2014/main" id="{E669A4EE-6BE4-4C0F-E86F-9C4E273C52B7}"/>
            </a:ext>
          </a:extLst>
        </p:cNvPr>
        <p:cNvGrpSpPr/>
        <p:nvPr/>
      </p:nvGrpSpPr>
      <p:grpSpPr>
        <a:xfrm>
          <a:off x="0" y="0"/>
          <a:ext cx="0" cy="0"/>
          <a:chOff x="0" y="0"/>
          <a:chExt cx="0" cy="0"/>
        </a:xfrm>
      </p:grpSpPr>
      <p:sp>
        <p:nvSpPr>
          <p:cNvPr id="58" name="Google Shape;58;p4:notes">
            <a:extLst>
              <a:ext uri="{FF2B5EF4-FFF2-40B4-BE49-F238E27FC236}">
                <a16:creationId xmlns:a16="http://schemas.microsoft.com/office/drawing/2014/main" id="{8BD6569C-8356-3F99-CF10-BC0883C25B4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9" name="Google Shape;59;p4:notes">
            <a:extLst>
              <a:ext uri="{FF2B5EF4-FFF2-40B4-BE49-F238E27FC236}">
                <a16:creationId xmlns:a16="http://schemas.microsoft.com/office/drawing/2014/main" id="{76AF4047-73E4-1FE6-0CAE-B8868D1B797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7890733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ig number">
  <p:cSld name="BIG_NUMBER">
    <p:bg>
      <p:bgPr>
        <a:blipFill>
          <a:blip r:embed="rId2">
            <a:alphaModFix/>
          </a:blip>
          <a:stretch>
            <a:fillRect/>
          </a:stretch>
        </a:blipFill>
        <a:effectLst/>
      </p:bgPr>
    </p:bg>
    <p:spTree>
      <p:nvGrpSpPr>
        <p:cNvPr id="1" name="Shape 10"/>
        <p:cNvGrpSpPr/>
        <p:nvPr/>
      </p:nvGrpSpPr>
      <p:grpSpPr>
        <a:xfrm>
          <a:off x="0" y="0"/>
          <a:ext cx="0" cy="0"/>
          <a:chOff x="0" y="0"/>
          <a:chExt cx="0" cy="0"/>
        </a:xfrm>
      </p:grpSpPr>
      <p:sp>
        <p:nvSpPr>
          <p:cNvPr id="11" name="Google Shape;11;p23"/>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normAutofit/>
          </a:bodyPr>
          <a:lstStyle>
            <a:lvl1pPr lvl="0" algn="ctr" rtl="1">
              <a:lnSpc>
                <a:spcPct val="100000"/>
              </a:lnSpc>
              <a:spcBef>
                <a:spcPts val="0"/>
              </a:spcBef>
              <a:spcAft>
                <a:spcPts val="0"/>
              </a:spcAft>
              <a:buSzPts val="12000"/>
              <a:buNone/>
              <a:defRPr sz="12000"/>
            </a:lvl1pPr>
            <a:lvl2pPr lvl="1" algn="ctr" rtl="1">
              <a:lnSpc>
                <a:spcPct val="100000"/>
              </a:lnSpc>
              <a:spcBef>
                <a:spcPts val="0"/>
              </a:spcBef>
              <a:spcAft>
                <a:spcPts val="0"/>
              </a:spcAft>
              <a:buSzPts val="12000"/>
              <a:buNone/>
              <a:defRPr sz="12000"/>
            </a:lvl2pPr>
            <a:lvl3pPr lvl="2" algn="ctr" rtl="1">
              <a:lnSpc>
                <a:spcPct val="100000"/>
              </a:lnSpc>
              <a:spcBef>
                <a:spcPts val="0"/>
              </a:spcBef>
              <a:spcAft>
                <a:spcPts val="0"/>
              </a:spcAft>
              <a:buSzPts val="12000"/>
              <a:buNone/>
              <a:defRPr sz="12000"/>
            </a:lvl3pPr>
            <a:lvl4pPr lvl="3" algn="ctr" rtl="1">
              <a:lnSpc>
                <a:spcPct val="100000"/>
              </a:lnSpc>
              <a:spcBef>
                <a:spcPts val="0"/>
              </a:spcBef>
              <a:spcAft>
                <a:spcPts val="0"/>
              </a:spcAft>
              <a:buSzPts val="12000"/>
              <a:buNone/>
              <a:defRPr sz="12000"/>
            </a:lvl4pPr>
            <a:lvl5pPr lvl="4" algn="ctr" rtl="1">
              <a:lnSpc>
                <a:spcPct val="100000"/>
              </a:lnSpc>
              <a:spcBef>
                <a:spcPts val="0"/>
              </a:spcBef>
              <a:spcAft>
                <a:spcPts val="0"/>
              </a:spcAft>
              <a:buSzPts val="12000"/>
              <a:buNone/>
              <a:defRPr sz="12000"/>
            </a:lvl5pPr>
            <a:lvl6pPr lvl="5" algn="ctr" rtl="1">
              <a:lnSpc>
                <a:spcPct val="100000"/>
              </a:lnSpc>
              <a:spcBef>
                <a:spcPts val="0"/>
              </a:spcBef>
              <a:spcAft>
                <a:spcPts val="0"/>
              </a:spcAft>
              <a:buSzPts val="12000"/>
              <a:buNone/>
              <a:defRPr sz="12000"/>
            </a:lvl6pPr>
            <a:lvl7pPr lvl="6" algn="ctr" rtl="1">
              <a:lnSpc>
                <a:spcPct val="100000"/>
              </a:lnSpc>
              <a:spcBef>
                <a:spcPts val="0"/>
              </a:spcBef>
              <a:spcAft>
                <a:spcPts val="0"/>
              </a:spcAft>
              <a:buSzPts val="12000"/>
              <a:buNone/>
              <a:defRPr sz="12000"/>
            </a:lvl7pPr>
            <a:lvl8pPr lvl="7" algn="ctr" rtl="1">
              <a:lnSpc>
                <a:spcPct val="100000"/>
              </a:lnSpc>
              <a:spcBef>
                <a:spcPts val="0"/>
              </a:spcBef>
              <a:spcAft>
                <a:spcPts val="0"/>
              </a:spcAft>
              <a:buSzPts val="12000"/>
              <a:buNone/>
              <a:defRPr sz="12000"/>
            </a:lvl8pPr>
            <a:lvl9pPr lvl="8" algn="ctr" rtl="1">
              <a:lnSpc>
                <a:spcPct val="100000"/>
              </a:lnSpc>
              <a:spcBef>
                <a:spcPts val="0"/>
              </a:spcBef>
              <a:spcAft>
                <a:spcPts val="0"/>
              </a:spcAft>
              <a:buSzPts val="12000"/>
              <a:buNone/>
              <a:defRPr sz="12000"/>
            </a:lvl9pPr>
          </a:lstStyle>
          <a:p>
            <a:r>
              <a:t>xx%</a:t>
            </a:r>
          </a:p>
        </p:txBody>
      </p:sp>
      <p:pic>
        <p:nvPicPr>
          <p:cNvPr id="12" name="Google Shape;12;p23"/>
          <p:cNvPicPr preferRelativeResize="0"/>
          <p:nvPr/>
        </p:nvPicPr>
        <p:blipFill rotWithShape="1">
          <a:blip r:embed="rId3">
            <a:alphaModFix/>
          </a:blip>
          <a:srcRect/>
          <a:stretch/>
        </p:blipFill>
        <p:spPr>
          <a:xfrm>
            <a:off x="7527371" y="317427"/>
            <a:ext cx="1356656" cy="26585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3"/>
        <p:cNvGrpSpPr/>
        <p:nvPr/>
      </p:nvGrpSpPr>
      <p:grpSpPr>
        <a:xfrm>
          <a:off x="0" y="0"/>
          <a:ext cx="0" cy="0"/>
          <a:chOff x="0" y="0"/>
          <a:chExt cx="0" cy="0"/>
        </a:xfrm>
      </p:grpSpPr>
      <p:sp>
        <p:nvSpPr>
          <p:cNvPr id="14" name="Google Shape;14;p24"/>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rmAutofit/>
          </a:bodyPr>
          <a:lstStyle>
            <a:lvl1pPr lvl="0" algn="ctr" rtl="1">
              <a:lnSpc>
                <a:spcPct val="100000"/>
              </a:lnSpc>
              <a:spcBef>
                <a:spcPts val="0"/>
              </a:spcBef>
              <a:spcAft>
                <a:spcPts val="0"/>
              </a:spcAft>
              <a:buSzPts val="4300"/>
              <a:buFont typeface="Tajawal"/>
              <a:buNone/>
              <a:defRPr sz="4300" b="1">
                <a:latin typeface="Tajawal"/>
                <a:ea typeface="Tajawal"/>
                <a:cs typeface="Tajawal"/>
                <a:sym typeface="Tajawal"/>
              </a:defRPr>
            </a:lvl1pPr>
            <a:lvl2pPr lvl="1" algn="ctr" rtl="1">
              <a:lnSpc>
                <a:spcPct val="100000"/>
              </a:lnSpc>
              <a:spcBef>
                <a:spcPts val="0"/>
              </a:spcBef>
              <a:spcAft>
                <a:spcPts val="0"/>
              </a:spcAft>
              <a:buSzPts val="4900"/>
              <a:buFont typeface="Tajawal"/>
              <a:buNone/>
              <a:defRPr sz="4900">
                <a:latin typeface="Tajawal"/>
                <a:ea typeface="Tajawal"/>
                <a:cs typeface="Tajawal"/>
                <a:sym typeface="Tajawal"/>
              </a:defRPr>
            </a:lvl2pPr>
            <a:lvl3pPr lvl="2" algn="ctr" rtl="1">
              <a:lnSpc>
                <a:spcPct val="100000"/>
              </a:lnSpc>
              <a:spcBef>
                <a:spcPts val="0"/>
              </a:spcBef>
              <a:spcAft>
                <a:spcPts val="0"/>
              </a:spcAft>
              <a:buSzPts val="4900"/>
              <a:buFont typeface="Tajawal"/>
              <a:buNone/>
              <a:defRPr sz="4900">
                <a:latin typeface="Tajawal"/>
                <a:ea typeface="Tajawal"/>
                <a:cs typeface="Tajawal"/>
                <a:sym typeface="Tajawal"/>
              </a:defRPr>
            </a:lvl3pPr>
            <a:lvl4pPr lvl="3" algn="ctr" rtl="1">
              <a:lnSpc>
                <a:spcPct val="100000"/>
              </a:lnSpc>
              <a:spcBef>
                <a:spcPts val="0"/>
              </a:spcBef>
              <a:spcAft>
                <a:spcPts val="0"/>
              </a:spcAft>
              <a:buSzPts val="4900"/>
              <a:buFont typeface="Tajawal"/>
              <a:buNone/>
              <a:defRPr sz="4900">
                <a:latin typeface="Tajawal"/>
                <a:ea typeface="Tajawal"/>
                <a:cs typeface="Tajawal"/>
                <a:sym typeface="Tajawal"/>
              </a:defRPr>
            </a:lvl4pPr>
            <a:lvl5pPr lvl="4" algn="ctr" rtl="1">
              <a:lnSpc>
                <a:spcPct val="100000"/>
              </a:lnSpc>
              <a:spcBef>
                <a:spcPts val="0"/>
              </a:spcBef>
              <a:spcAft>
                <a:spcPts val="0"/>
              </a:spcAft>
              <a:buSzPts val="4900"/>
              <a:buFont typeface="Tajawal"/>
              <a:buNone/>
              <a:defRPr sz="4900">
                <a:latin typeface="Tajawal"/>
                <a:ea typeface="Tajawal"/>
                <a:cs typeface="Tajawal"/>
                <a:sym typeface="Tajawal"/>
              </a:defRPr>
            </a:lvl5pPr>
            <a:lvl6pPr lvl="5" algn="ctr" rtl="1">
              <a:lnSpc>
                <a:spcPct val="100000"/>
              </a:lnSpc>
              <a:spcBef>
                <a:spcPts val="0"/>
              </a:spcBef>
              <a:spcAft>
                <a:spcPts val="0"/>
              </a:spcAft>
              <a:buSzPts val="4900"/>
              <a:buFont typeface="Tajawal"/>
              <a:buNone/>
              <a:defRPr sz="4900">
                <a:latin typeface="Tajawal"/>
                <a:ea typeface="Tajawal"/>
                <a:cs typeface="Tajawal"/>
                <a:sym typeface="Tajawal"/>
              </a:defRPr>
            </a:lvl6pPr>
            <a:lvl7pPr lvl="6" algn="ctr" rtl="1">
              <a:lnSpc>
                <a:spcPct val="100000"/>
              </a:lnSpc>
              <a:spcBef>
                <a:spcPts val="0"/>
              </a:spcBef>
              <a:spcAft>
                <a:spcPts val="0"/>
              </a:spcAft>
              <a:buSzPts val="4900"/>
              <a:buFont typeface="Tajawal"/>
              <a:buNone/>
              <a:defRPr sz="4900">
                <a:latin typeface="Tajawal"/>
                <a:ea typeface="Tajawal"/>
                <a:cs typeface="Tajawal"/>
                <a:sym typeface="Tajawal"/>
              </a:defRPr>
            </a:lvl7pPr>
            <a:lvl8pPr lvl="7" algn="ctr" rtl="1">
              <a:lnSpc>
                <a:spcPct val="100000"/>
              </a:lnSpc>
              <a:spcBef>
                <a:spcPts val="0"/>
              </a:spcBef>
              <a:spcAft>
                <a:spcPts val="0"/>
              </a:spcAft>
              <a:buSzPts val="4900"/>
              <a:buFont typeface="Tajawal"/>
              <a:buNone/>
              <a:defRPr sz="4900">
                <a:latin typeface="Tajawal"/>
                <a:ea typeface="Tajawal"/>
                <a:cs typeface="Tajawal"/>
                <a:sym typeface="Tajawal"/>
              </a:defRPr>
            </a:lvl8pPr>
            <a:lvl9pPr lvl="8" algn="ctr" rtl="1">
              <a:lnSpc>
                <a:spcPct val="100000"/>
              </a:lnSpc>
              <a:spcBef>
                <a:spcPts val="0"/>
              </a:spcBef>
              <a:spcAft>
                <a:spcPts val="0"/>
              </a:spcAft>
              <a:buSzPts val="4900"/>
              <a:buFont typeface="Tajawal"/>
              <a:buNone/>
              <a:defRPr sz="4900">
                <a:latin typeface="Tajawal"/>
                <a:ea typeface="Tajawal"/>
                <a:cs typeface="Tajawal"/>
                <a:sym typeface="Tajawal"/>
              </a:defRPr>
            </a:lvl9pPr>
          </a:lstStyle>
          <a:p>
            <a:endParaRPr/>
          </a:p>
        </p:txBody>
      </p:sp>
      <p:sp>
        <p:nvSpPr>
          <p:cNvPr id="15" name="Google Shape;15;p24"/>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rmAutofit/>
          </a:bodyPr>
          <a:lstStyle>
            <a:lvl1pPr lvl="0" algn="ctr" rtl="1">
              <a:lnSpc>
                <a:spcPct val="100000"/>
              </a:lnSpc>
              <a:spcBef>
                <a:spcPts val="0"/>
              </a:spcBef>
              <a:spcAft>
                <a:spcPts val="0"/>
              </a:spcAft>
              <a:buSzPts val="2500"/>
              <a:buFont typeface="Tajawal"/>
              <a:buNone/>
              <a:defRPr sz="2500">
                <a:latin typeface="Tajawal"/>
                <a:ea typeface="Tajawal"/>
                <a:cs typeface="Tajawal"/>
                <a:sym typeface="Tajawal"/>
              </a:defRPr>
            </a:lvl1pPr>
            <a:lvl2pPr lvl="1" algn="ctr" rtl="1">
              <a:lnSpc>
                <a:spcPct val="100000"/>
              </a:lnSpc>
              <a:spcBef>
                <a:spcPts val="0"/>
              </a:spcBef>
              <a:spcAft>
                <a:spcPts val="0"/>
              </a:spcAft>
              <a:buSzPts val="2500"/>
              <a:buFont typeface="Tajawal"/>
              <a:buNone/>
              <a:defRPr sz="2500">
                <a:latin typeface="Tajawal"/>
                <a:ea typeface="Tajawal"/>
                <a:cs typeface="Tajawal"/>
                <a:sym typeface="Tajawal"/>
              </a:defRPr>
            </a:lvl2pPr>
            <a:lvl3pPr lvl="2" algn="ctr" rtl="1">
              <a:lnSpc>
                <a:spcPct val="100000"/>
              </a:lnSpc>
              <a:spcBef>
                <a:spcPts val="0"/>
              </a:spcBef>
              <a:spcAft>
                <a:spcPts val="0"/>
              </a:spcAft>
              <a:buSzPts val="2500"/>
              <a:buFont typeface="Tajawal"/>
              <a:buNone/>
              <a:defRPr sz="2500">
                <a:latin typeface="Tajawal"/>
                <a:ea typeface="Tajawal"/>
                <a:cs typeface="Tajawal"/>
                <a:sym typeface="Tajawal"/>
              </a:defRPr>
            </a:lvl3pPr>
            <a:lvl4pPr lvl="3" algn="ctr" rtl="1">
              <a:lnSpc>
                <a:spcPct val="100000"/>
              </a:lnSpc>
              <a:spcBef>
                <a:spcPts val="0"/>
              </a:spcBef>
              <a:spcAft>
                <a:spcPts val="0"/>
              </a:spcAft>
              <a:buSzPts val="2500"/>
              <a:buFont typeface="Tajawal"/>
              <a:buNone/>
              <a:defRPr sz="2500">
                <a:latin typeface="Tajawal"/>
                <a:ea typeface="Tajawal"/>
                <a:cs typeface="Tajawal"/>
                <a:sym typeface="Tajawal"/>
              </a:defRPr>
            </a:lvl4pPr>
            <a:lvl5pPr lvl="4" algn="ctr" rtl="1">
              <a:lnSpc>
                <a:spcPct val="100000"/>
              </a:lnSpc>
              <a:spcBef>
                <a:spcPts val="0"/>
              </a:spcBef>
              <a:spcAft>
                <a:spcPts val="0"/>
              </a:spcAft>
              <a:buSzPts val="2500"/>
              <a:buFont typeface="Tajawal"/>
              <a:buNone/>
              <a:defRPr sz="2500">
                <a:latin typeface="Tajawal"/>
                <a:ea typeface="Tajawal"/>
                <a:cs typeface="Tajawal"/>
                <a:sym typeface="Tajawal"/>
              </a:defRPr>
            </a:lvl5pPr>
            <a:lvl6pPr lvl="5" algn="ctr" rtl="1">
              <a:lnSpc>
                <a:spcPct val="100000"/>
              </a:lnSpc>
              <a:spcBef>
                <a:spcPts val="0"/>
              </a:spcBef>
              <a:spcAft>
                <a:spcPts val="0"/>
              </a:spcAft>
              <a:buSzPts val="2500"/>
              <a:buFont typeface="Tajawal"/>
              <a:buNone/>
              <a:defRPr sz="2500">
                <a:latin typeface="Tajawal"/>
                <a:ea typeface="Tajawal"/>
                <a:cs typeface="Tajawal"/>
                <a:sym typeface="Tajawal"/>
              </a:defRPr>
            </a:lvl6pPr>
            <a:lvl7pPr lvl="6" algn="ctr" rtl="1">
              <a:lnSpc>
                <a:spcPct val="100000"/>
              </a:lnSpc>
              <a:spcBef>
                <a:spcPts val="0"/>
              </a:spcBef>
              <a:spcAft>
                <a:spcPts val="0"/>
              </a:spcAft>
              <a:buSzPts val="2500"/>
              <a:buFont typeface="Tajawal"/>
              <a:buNone/>
              <a:defRPr sz="2500">
                <a:latin typeface="Tajawal"/>
                <a:ea typeface="Tajawal"/>
                <a:cs typeface="Tajawal"/>
                <a:sym typeface="Tajawal"/>
              </a:defRPr>
            </a:lvl7pPr>
            <a:lvl8pPr lvl="7" algn="ctr" rtl="1">
              <a:lnSpc>
                <a:spcPct val="100000"/>
              </a:lnSpc>
              <a:spcBef>
                <a:spcPts val="0"/>
              </a:spcBef>
              <a:spcAft>
                <a:spcPts val="0"/>
              </a:spcAft>
              <a:buSzPts val="2500"/>
              <a:buFont typeface="Tajawal"/>
              <a:buNone/>
              <a:defRPr sz="2500">
                <a:latin typeface="Tajawal"/>
                <a:ea typeface="Tajawal"/>
                <a:cs typeface="Tajawal"/>
                <a:sym typeface="Tajawal"/>
              </a:defRPr>
            </a:lvl8pPr>
            <a:lvl9pPr lvl="8" algn="ctr" rtl="1">
              <a:lnSpc>
                <a:spcPct val="100000"/>
              </a:lnSpc>
              <a:spcBef>
                <a:spcPts val="0"/>
              </a:spcBef>
              <a:spcAft>
                <a:spcPts val="0"/>
              </a:spcAft>
              <a:buSzPts val="2500"/>
              <a:buFont typeface="Tajawal"/>
              <a:buNone/>
              <a:defRPr sz="2500">
                <a:latin typeface="Tajawal"/>
                <a:ea typeface="Tajawal"/>
                <a:cs typeface="Tajawal"/>
                <a:sym typeface="Tajawal"/>
              </a:defRPr>
            </a:lvl9pPr>
          </a:lstStyle>
          <a:p>
            <a:endParaRPr/>
          </a:p>
        </p:txBody>
      </p:sp>
      <p:sp>
        <p:nvSpPr>
          <p:cNvPr id="16" name="Google Shape;16;p2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17"/>
        <p:cNvGrpSpPr/>
        <p:nvPr/>
      </p:nvGrpSpPr>
      <p:grpSpPr>
        <a:xfrm>
          <a:off x="0" y="0"/>
          <a:ext cx="0" cy="0"/>
          <a:chOff x="0" y="0"/>
          <a:chExt cx="0" cy="0"/>
        </a:xfrm>
      </p:grpSpPr>
      <p:sp>
        <p:nvSpPr>
          <p:cNvPr id="18" name="Google Shape;18;p2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19" name="Google Shape;19;p25"/>
          <p:cNvSpPr txBox="1">
            <a:spLocks noGrp="1"/>
          </p:cNvSpPr>
          <p:nvPr>
            <p:ph type="title"/>
          </p:nvPr>
        </p:nvSpPr>
        <p:spPr>
          <a:xfrm>
            <a:off x="2079450" y="445025"/>
            <a:ext cx="6707400" cy="627900"/>
          </a:xfrm>
          <a:prstGeom prst="rect">
            <a:avLst/>
          </a:prstGeom>
          <a:noFill/>
          <a:ln>
            <a:noFill/>
          </a:ln>
        </p:spPr>
        <p:txBody>
          <a:bodyPr spcFirstLastPara="1" wrap="square" lIns="91425" tIns="91425" rIns="91425" bIns="91425" anchor="t" anchorCtr="0">
            <a:normAutofit/>
          </a:bodyPr>
          <a:lstStyle>
            <a:lvl1pPr lvl="0" algn="l" rtl="1">
              <a:lnSpc>
                <a:spcPct val="100000"/>
              </a:lnSpc>
              <a:spcBef>
                <a:spcPts val="0"/>
              </a:spcBef>
              <a:spcAft>
                <a:spcPts val="0"/>
              </a:spcAft>
              <a:buClr>
                <a:srgbClr val="543198"/>
              </a:buClr>
              <a:buSzPts val="2500"/>
              <a:buNone/>
              <a:defRPr b="1">
                <a:solidFill>
                  <a:srgbClr val="543198"/>
                </a:solidFill>
              </a:defRPr>
            </a:lvl1pPr>
            <a:lvl2pPr lvl="1" algn="l" rtl="1">
              <a:lnSpc>
                <a:spcPct val="100000"/>
              </a:lnSpc>
              <a:spcBef>
                <a:spcPts val="0"/>
              </a:spcBef>
              <a:spcAft>
                <a:spcPts val="0"/>
              </a:spcAft>
              <a:buClr>
                <a:srgbClr val="543198"/>
              </a:buClr>
              <a:buSzPts val="2800"/>
              <a:buNone/>
              <a:defRPr b="1">
                <a:solidFill>
                  <a:srgbClr val="543198"/>
                </a:solidFill>
              </a:defRPr>
            </a:lvl2pPr>
            <a:lvl3pPr lvl="2" algn="l" rtl="1">
              <a:lnSpc>
                <a:spcPct val="100000"/>
              </a:lnSpc>
              <a:spcBef>
                <a:spcPts val="0"/>
              </a:spcBef>
              <a:spcAft>
                <a:spcPts val="0"/>
              </a:spcAft>
              <a:buClr>
                <a:srgbClr val="543198"/>
              </a:buClr>
              <a:buSzPts val="2800"/>
              <a:buNone/>
              <a:defRPr b="1">
                <a:solidFill>
                  <a:srgbClr val="543198"/>
                </a:solidFill>
              </a:defRPr>
            </a:lvl3pPr>
            <a:lvl4pPr lvl="3" algn="l" rtl="1">
              <a:lnSpc>
                <a:spcPct val="100000"/>
              </a:lnSpc>
              <a:spcBef>
                <a:spcPts val="0"/>
              </a:spcBef>
              <a:spcAft>
                <a:spcPts val="0"/>
              </a:spcAft>
              <a:buClr>
                <a:srgbClr val="543198"/>
              </a:buClr>
              <a:buSzPts val="2800"/>
              <a:buNone/>
              <a:defRPr b="1">
                <a:solidFill>
                  <a:srgbClr val="543198"/>
                </a:solidFill>
              </a:defRPr>
            </a:lvl4pPr>
            <a:lvl5pPr lvl="4" algn="l" rtl="1">
              <a:lnSpc>
                <a:spcPct val="100000"/>
              </a:lnSpc>
              <a:spcBef>
                <a:spcPts val="0"/>
              </a:spcBef>
              <a:spcAft>
                <a:spcPts val="0"/>
              </a:spcAft>
              <a:buClr>
                <a:srgbClr val="543198"/>
              </a:buClr>
              <a:buSzPts val="2800"/>
              <a:buNone/>
              <a:defRPr b="1">
                <a:solidFill>
                  <a:srgbClr val="543198"/>
                </a:solidFill>
              </a:defRPr>
            </a:lvl5pPr>
            <a:lvl6pPr lvl="5" algn="l" rtl="1">
              <a:lnSpc>
                <a:spcPct val="100000"/>
              </a:lnSpc>
              <a:spcBef>
                <a:spcPts val="0"/>
              </a:spcBef>
              <a:spcAft>
                <a:spcPts val="0"/>
              </a:spcAft>
              <a:buClr>
                <a:srgbClr val="543198"/>
              </a:buClr>
              <a:buSzPts val="2800"/>
              <a:buNone/>
              <a:defRPr b="1">
                <a:solidFill>
                  <a:srgbClr val="543198"/>
                </a:solidFill>
              </a:defRPr>
            </a:lvl6pPr>
            <a:lvl7pPr lvl="6" algn="l" rtl="1">
              <a:lnSpc>
                <a:spcPct val="100000"/>
              </a:lnSpc>
              <a:spcBef>
                <a:spcPts val="0"/>
              </a:spcBef>
              <a:spcAft>
                <a:spcPts val="0"/>
              </a:spcAft>
              <a:buClr>
                <a:srgbClr val="543198"/>
              </a:buClr>
              <a:buSzPts val="2800"/>
              <a:buNone/>
              <a:defRPr b="1">
                <a:solidFill>
                  <a:srgbClr val="543198"/>
                </a:solidFill>
              </a:defRPr>
            </a:lvl7pPr>
            <a:lvl8pPr lvl="7" algn="l" rtl="1">
              <a:lnSpc>
                <a:spcPct val="100000"/>
              </a:lnSpc>
              <a:spcBef>
                <a:spcPts val="0"/>
              </a:spcBef>
              <a:spcAft>
                <a:spcPts val="0"/>
              </a:spcAft>
              <a:buClr>
                <a:srgbClr val="543198"/>
              </a:buClr>
              <a:buSzPts val="2800"/>
              <a:buNone/>
              <a:defRPr b="1">
                <a:solidFill>
                  <a:srgbClr val="543198"/>
                </a:solidFill>
              </a:defRPr>
            </a:lvl8pPr>
            <a:lvl9pPr lvl="8" algn="l" rtl="1">
              <a:lnSpc>
                <a:spcPct val="100000"/>
              </a:lnSpc>
              <a:spcBef>
                <a:spcPts val="0"/>
              </a:spcBef>
              <a:spcAft>
                <a:spcPts val="0"/>
              </a:spcAft>
              <a:buClr>
                <a:srgbClr val="543198"/>
              </a:buClr>
              <a:buSzPts val="2800"/>
              <a:buNone/>
              <a:defRPr b="1">
                <a:solidFill>
                  <a:srgbClr val="543198"/>
                </a:solidFill>
              </a:defRPr>
            </a:lvl9pPr>
          </a:lstStyle>
          <a:p>
            <a:endParaRPr/>
          </a:p>
        </p:txBody>
      </p:sp>
      <p:sp>
        <p:nvSpPr>
          <p:cNvPr id="20" name="Google Shape;20;p25"/>
          <p:cNvSpPr txBox="1">
            <a:spLocks noGrp="1"/>
          </p:cNvSpPr>
          <p:nvPr>
            <p:ph type="body" idx="1"/>
          </p:nvPr>
        </p:nvSpPr>
        <p:spPr>
          <a:xfrm>
            <a:off x="2758650" y="1334150"/>
            <a:ext cx="6028200" cy="1757400"/>
          </a:xfrm>
          <a:prstGeom prst="rect">
            <a:avLst/>
          </a:prstGeom>
          <a:noFill/>
          <a:ln>
            <a:noFill/>
          </a:ln>
        </p:spPr>
        <p:txBody>
          <a:bodyPr spcFirstLastPara="1" wrap="square" lIns="91425" tIns="91425" rIns="91425" bIns="91425" anchor="t" anchorCtr="0">
            <a:normAutofit/>
          </a:bodyPr>
          <a:lstStyle>
            <a:lvl1pPr marL="457200" lvl="0" indent="-342900" algn="l" rtl="1">
              <a:lnSpc>
                <a:spcPct val="115000"/>
              </a:lnSpc>
              <a:spcBef>
                <a:spcPts val="0"/>
              </a:spcBef>
              <a:spcAft>
                <a:spcPts val="0"/>
              </a:spcAft>
              <a:buClr>
                <a:srgbClr val="424242"/>
              </a:buClr>
              <a:buSzPts val="1800"/>
              <a:buChar char="●"/>
              <a:defRPr>
                <a:solidFill>
                  <a:srgbClr val="424242"/>
                </a:solidFill>
              </a:defRPr>
            </a:lvl1pPr>
            <a:lvl2pPr marL="914400" lvl="1" indent="-317500" algn="l" rtl="1">
              <a:lnSpc>
                <a:spcPct val="115000"/>
              </a:lnSpc>
              <a:spcBef>
                <a:spcPts val="0"/>
              </a:spcBef>
              <a:spcAft>
                <a:spcPts val="0"/>
              </a:spcAft>
              <a:buClr>
                <a:srgbClr val="424242"/>
              </a:buClr>
              <a:buSzPts val="1400"/>
              <a:buChar char="○"/>
              <a:defRPr>
                <a:solidFill>
                  <a:srgbClr val="424242"/>
                </a:solidFill>
              </a:defRPr>
            </a:lvl2pPr>
            <a:lvl3pPr marL="1371600" lvl="2" indent="-317500" algn="l" rtl="1">
              <a:lnSpc>
                <a:spcPct val="115000"/>
              </a:lnSpc>
              <a:spcBef>
                <a:spcPts val="0"/>
              </a:spcBef>
              <a:spcAft>
                <a:spcPts val="0"/>
              </a:spcAft>
              <a:buClr>
                <a:srgbClr val="424242"/>
              </a:buClr>
              <a:buSzPts val="1400"/>
              <a:buChar char="■"/>
              <a:defRPr>
                <a:solidFill>
                  <a:srgbClr val="424242"/>
                </a:solidFill>
              </a:defRPr>
            </a:lvl3pPr>
            <a:lvl4pPr marL="1828800" lvl="3" indent="-317500" algn="l" rtl="1">
              <a:lnSpc>
                <a:spcPct val="115000"/>
              </a:lnSpc>
              <a:spcBef>
                <a:spcPts val="0"/>
              </a:spcBef>
              <a:spcAft>
                <a:spcPts val="0"/>
              </a:spcAft>
              <a:buClr>
                <a:srgbClr val="424242"/>
              </a:buClr>
              <a:buSzPts val="1400"/>
              <a:buChar char="●"/>
              <a:defRPr>
                <a:solidFill>
                  <a:srgbClr val="424242"/>
                </a:solidFill>
              </a:defRPr>
            </a:lvl4pPr>
            <a:lvl5pPr marL="2286000" lvl="4" indent="-317500" algn="l" rtl="1">
              <a:lnSpc>
                <a:spcPct val="115000"/>
              </a:lnSpc>
              <a:spcBef>
                <a:spcPts val="0"/>
              </a:spcBef>
              <a:spcAft>
                <a:spcPts val="0"/>
              </a:spcAft>
              <a:buClr>
                <a:srgbClr val="424242"/>
              </a:buClr>
              <a:buSzPts val="1400"/>
              <a:buChar char="○"/>
              <a:defRPr>
                <a:solidFill>
                  <a:srgbClr val="424242"/>
                </a:solidFill>
              </a:defRPr>
            </a:lvl5pPr>
            <a:lvl6pPr marL="2743200" lvl="5" indent="-317500" algn="l" rtl="1">
              <a:lnSpc>
                <a:spcPct val="115000"/>
              </a:lnSpc>
              <a:spcBef>
                <a:spcPts val="0"/>
              </a:spcBef>
              <a:spcAft>
                <a:spcPts val="0"/>
              </a:spcAft>
              <a:buClr>
                <a:srgbClr val="424242"/>
              </a:buClr>
              <a:buSzPts val="1400"/>
              <a:buChar char="■"/>
              <a:defRPr>
                <a:solidFill>
                  <a:srgbClr val="424242"/>
                </a:solidFill>
              </a:defRPr>
            </a:lvl6pPr>
            <a:lvl7pPr marL="3200400" lvl="6" indent="-317500" algn="l" rtl="1">
              <a:lnSpc>
                <a:spcPct val="115000"/>
              </a:lnSpc>
              <a:spcBef>
                <a:spcPts val="0"/>
              </a:spcBef>
              <a:spcAft>
                <a:spcPts val="0"/>
              </a:spcAft>
              <a:buClr>
                <a:srgbClr val="424242"/>
              </a:buClr>
              <a:buSzPts val="1400"/>
              <a:buChar char="●"/>
              <a:defRPr>
                <a:solidFill>
                  <a:srgbClr val="424242"/>
                </a:solidFill>
              </a:defRPr>
            </a:lvl7pPr>
            <a:lvl8pPr marL="3657600" lvl="7" indent="-317500" algn="l" rtl="1">
              <a:lnSpc>
                <a:spcPct val="115000"/>
              </a:lnSpc>
              <a:spcBef>
                <a:spcPts val="0"/>
              </a:spcBef>
              <a:spcAft>
                <a:spcPts val="0"/>
              </a:spcAft>
              <a:buClr>
                <a:srgbClr val="424242"/>
              </a:buClr>
              <a:buSzPts val="1400"/>
              <a:buChar char="○"/>
              <a:defRPr>
                <a:solidFill>
                  <a:srgbClr val="424242"/>
                </a:solidFill>
              </a:defRPr>
            </a:lvl8pPr>
            <a:lvl9pPr marL="4114800" lvl="8" indent="-317500" algn="l" rtl="1">
              <a:lnSpc>
                <a:spcPct val="115000"/>
              </a:lnSpc>
              <a:spcBef>
                <a:spcPts val="0"/>
              </a:spcBef>
              <a:spcAft>
                <a:spcPts val="0"/>
              </a:spcAft>
              <a:buClr>
                <a:srgbClr val="424242"/>
              </a:buClr>
              <a:buSzPts val="1400"/>
              <a:buChar char="■"/>
              <a:defRPr>
                <a:solidFill>
                  <a:srgbClr val="424242"/>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bg>
      <p:bgPr>
        <a:blipFill>
          <a:blip r:embed="rId2">
            <a:alphaModFix/>
          </a:blip>
          <a:stretch>
            <a:fillRect/>
          </a:stretch>
        </a:blipFill>
        <a:effectLst/>
      </p:bgPr>
    </p:bg>
    <p:spTree>
      <p:nvGrpSpPr>
        <p:cNvPr id="1" name="Shape 21"/>
        <p:cNvGrpSpPr/>
        <p:nvPr/>
      </p:nvGrpSpPr>
      <p:grpSpPr>
        <a:xfrm>
          <a:off x="0" y="0"/>
          <a:ext cx="0" cy="0"/>
          <a:chOff x="0" y="0"/>
          <a:chExt cx="0" cy="0"/>
        </a:xfrm>
      </p:grpSpPr>
      <p:sp>
        <p:nvSpPr>
          <p:cNvPr id="22" name="Google Shape;22;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3"/>
        <p:cNvGrpSpPr/>
        <p:nvPr/>
      </p:nvGrpSpPr>
      <p:grpSpPr>
        <a:xfrm>
          <a:off x="0" y="0"/>
          <a:ext cx="0" cy="0"/>
          <a:chOff x="0" y="0"/>
          <a:chExt cx="0" cy="0"/>
        </a:xfrm>
      </p:grpSpPr>
      <p:sp>
        <p:nvSpPr>
          <p:cNvPr id="24" name="Google Shape;24;p27"/>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rmAutofit/>
          </a:bodyPr>
          <a:lstStyle>
            <a:lvl1pPr lvl="0" algn="ctr" rtl="1">
              <a:lnSpc>
                <a:spcPct val="100000"/>
              </a:lnSpc>
              <a:spcBef>
                <a:spcPts val="0"/>
              </a:spcBef>
              <a:spcAft>
                <a:spcPts val="0"/>
              </a:spcAft>
              <a:buSzPts val="3600"/>
              <a:buFont typeface="Tajawal"/>
              <a:buNone/>
              <a:defRPr sz="3600">
                <a:latin typeface="Tajawal"/>
                <a:ea typeface="Tajawal"/>
                <a:cs typeface="Tajawal"/>
                <a:sym typeface="Tajawal"/>
              </a:defRPr>
            </a:lvl1pPr>
            <a:lvl2pPr lvl="1" algn="ctr" rtl="1">
              <a:lnSpc>
                <a:spcPct val="100000"/>
              </a:lnSpc>
              <a:spcBef>
                <a:spcPts val="0"/>
              </a:spcBef>
              <a:spcAft>
                <a:spcPts val="0"/>
              </a:spcAft>
              <a:buSzPts val="3600"/>
              <a:buFont typeface="Tajawal"/>
              <a:buNone/>
              <a:defRPr sz="3600">
                <a:latin typeface="Tajawal"/>
                <a:ea typeface="Tajawal"/>
                <a:cs typeface="Tajawal"/>
                <a:sym typeface="Tajawal"/>
              </a:defRPr>
            </a:lvl2pPr>
            <a:lvl3pPr lvl="2" algn="ctr" rtl="1">
              <a:lnSpc>
                <a:spcPct val="100000"/>
              </a:lnSpc>
              <a:spcBef>
                <a:spcPts val="0"/>
              </a:spcBef>
              <a:spcAft>
                <a:spcPts val="0"/>
              </a:spcAft>
              <a:buSzPts val="3600"/>
              <a:buFont typeface="Tajawal"/>
              <a:buNone/>
              <a:defRPr sz="3600">
                <a:latin typeface="Tajawal"/>
                <a:ea typeface="Tajawal"/>
                <a:cs typeface="Tajawal"/>
                <a:sym typeface="Tajawal"/>
              </a:defRPr>
            </a:lvl3pPr>
            <a:lvl4pPr lvl="3" algn="ctr" rtl="1">
              <a:lnSpc>
                <a:spcPct val="100000"/>
              </a:lnSpc>
              <a:spcBef>
                <a:spcPts val="0"/>
              </a:spcBef>
              <a:spcAft>
                <a:spcPts val="0"/>
              </a:spcAft>
              <a:buSzPts val="3600"/>
              <a:buFont typeface="Tajawal"/>
              <a:buNone/>
              <a:defRPr sz="3600">
                <a:latin typeface="Tajawal"/>
                <a:ea typeface="Tajawal"/>
                <a:cs typeface="Tajawal"/>
                <a:sym typeface="Tajawal"/>
              </a:defRPr>
            </a:lvl4pPr>
            <a:lvl5pPr lvl="4" algn="ctr" rtl="1">
              <a:lnSpc>
                <a:spcPct val="100000"/>
              </a:lnSpc>
              <a:spcBef>
                <a:spcPts val="0"/>
              </a:spcBef>
              <a:spcAft>
                <a:spcPts val="0"/>
              </a:spcAft>
              <a:buSzPts val="3600"/>
              <a:buFont typeface="Tajawal"/>
              <a:buNone/>
              <a:defRPr sz="3600">
                <a:latin typeface="Tajawal"/>
                <a:ea typeface="Tajawal"/>
                <a:cs typeface="Tajawal"/>
                <a:sym typeface="Tajawal"/>
              </a:defRPr>
            </a:lvl5pPr>
            <a:lvl6pPr lvl="5" algn="ctr" rtl="1">
              <a:lnSpc>
                <a:spcPct val="100000"/>
              </a:lnSpc>
              <a:spcBef>
                <a:spcPts val="0"/>
              </a:spcBef>
              <a:spcAft>
                <a:spcPts val="0"/>
              </a:spcAft>
              <a:buSzPts val="3600"/>
              <a:buFont typeface="Tajawal"/>
              <a:buNone/>
              <a:defRPr sz="3600">
                <a:latin typeface="Tajawal"/>
                <a:ea typeface="Tajawal"/>
                <a:cs typeface="Tajawal"/>
                <a:sym typeface="Tajawal"/>
              </a:defRPr>
            </a:lvl6pPr>
            <a:lvl7pPr lvl="6" algn="ctr" rtl="1">
              <a:lnSpc>
                <a:spcPct val="100000"/>
              </a:lnSpc>
              <a:spcBef>
                <a:spcPts val="0"/>
              </a:spcBef>
              <a:spcAft>
                <a:spcPts val="0"/>
              </a:spcAft>
              <a:buSzPts val="3600"/>
              <a:buFont typeface="Tajawal"/>
              <a:buNone/>
              <a:defRPr sz="3600">
                <a:latin typeface="Tajawal"/>
                <a:ea typeface="Tajawal"/>
                <a:cs typeface="Tajawal"/>
                <a:sym typeface="Tajawal"/>
              </a:defRPr>
            </a:lvl7pPr>
            <a:lvl8pPr lvl="7" algn="ctr" rtl="1">
              <a:lnSpc>
                <a:spcPct val="100000"/>
              </a:lnSpc>
              <a:spcBef>
                <a:spcPts val="0"/>
              </a:spcBef>
              <a:spcAft>
                <a:spcPts val="0"/>
              </a:spcAft>
              <a:buSzPts val="3600"/>
              <a:buFont typeface="Tajawal"/>
              <a:buNone/>
              <a:defRPr sz="3600">
                <a:latin typeface="Tajawal"/>
                <a:ea typeface="Tajawal"/>
                <a:cs typeface="Tajawal"/>
                <a:sym typeface="Tajawal"/>
              </a:defRPr>
            </a:lvl8pPr>
            <a:lvl9pPr lvl="8" algn="ctr" rtl="1">
              <a:lnSpc>
                <a:spcPct val="100000"/>
              </a:lnSpc>
              <a:spcBef>
                <a:spcPts val="0"/>
              </a:spcBef>
              <a:spcAft>
                <a:spcPts val="0"/>
              </a:spcAft>
              <a:buSzPts val="3600"/>
              <a:buFont typeface="Tajawal"/>
              <a:buNone/>
              <a:defRPr sz="3600">
                <a:latin typeface="Tajawal"/>
                <a:ea typeface="Tajawal"/>
                <a:cs typeface="Tajawal"/>
                <a:sym typeface="Tajawal"/>
              </a:defRPr>
            </a:lvl9pPr>
          </a:lstStyle>
          <a:p>
            <a:endParaRPr/>
          </a:p>
        </p:txBody>
      </p:sp>
      <p:sp>
        <p:nvSpPr>
          <p:cNvPr id="25" name="Google Shape;25;p2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6"/>
        <p:cNvGrpSpPr/>
        <p:nvPr/>
      </p:nvGrpSpPr>
      <p:grpSpPr>
        <a:xfrm>
          <a:off x="0" y="0"/>
          <a:ext cx="0" cy="0"/>
          <a:chOff x="0" y="0"/>
          <a:chExt cx="0" cy="0"/>
        </a:xfrm>
      </p:grpSpPr>
      <p:sp>
        <p:nvSpPr>
          <p:cNvPr id="27" name="Google Shape;27;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28" name="Google Shape;28;p28"/>
          <p:cNvSpPr txBox="1">
            <a:spLocks noGrp="1"/>
          </p:cNvSpPr>
          <p:nvPr>
            <p:ph type="title"/>
          </p:nvPr>
        </p:nvSpPr>
        <p:spPr>
          <a:xfrm>
            <a:off x="2079450" y="714175"/>
            <a:ext cx="6707400" cy="777300"/>
          </a:xfrm>
          <a:prstGeom prst="rect">
            <a:avLst/>
          </a:prstGeom>
          <a:noFill/>
          <a:ln>
            <a:noFill/>
          </a:ln>
        </p:spPr>
        <p:txBody>
          <a:bodyPr spcFirstLastPara="1" wrap="square" lIns="91425" tIns="91425" rIns="91425" bIns="91425" anchor="t" anchorCtr="0">
            <a:normAutofit/>
          </a:bodyPr>
          <a:lstStyle>
            <a:lvl1pPr lvl="0" algn="l" rtl="1">
              <a:lnSpc>
                <a:spcPct val="100000"/>
              </a:lnSpc>
              <a:spcBef>
                <a:spcPts val="0"/>
              </a:spcBef>
              <a:spcAft>
                <a:spcPts val="0"/>
              </a:spcAft>
              <a:buClr>
                <a:srgbClr val="543198"/>
              </a:buClr>
              <a:buSzPts val="2500"/>
              <a:buNone/>
              <a:defRPr b="1">
                <a:solidFill>
                  <a:srgbClr val="543198"/>
                </a:solidFill>
              </a:defRPr>
            </a:lvl1pPr>
            <a:lvl2pPr lvl="1" algn="l">
              <a:lnSpc>
                <a:spcPct val="100000"/>
              </a:lnSpc>
              <a:spcBef>
                <a:spcPts val="0"/>
              </a:spcBef>
              <a:spcAft>
                <a:spcPts val="0"/>
              </a:spcAft>
              <a:buClr>
                <a:srgbClr val="543198"/>
              </a:buClr>
              <a:buSzPts val="2800"/>
              <a:buNone/>
              <a:defRPr b="1">
                <a:solidFill>
                  <a:srgbClr val="543198"/>
                </a:solidFill>
              </a:defRPr>
            </a:lvl2pPr>
            <a:lvl3pPr lvl="2" algn="l">
              <a:lnSpc>
                <a:spcPct val="100000"/>
              </a:lnSpc>
              <a:spcBef>
                <a:spcPts val="0"/>
              </a:spcBef>
              <a:spcAft>
                <a:spcPts val="0"/>
              </a:spcAft>
              <a:buClr>
                <a:srgbClr val="543198"/>
              </a:buClr>
              <a:buSzPts val="2800"/>
              <a:buNone/>
              <a:defRPr b="1">
                <a:solidFill>
                  <a:srgbClr val="543198"/>
                </a:solidFill>
              </a:defRPr>
            </a:lvl3pPr>
            <a:lvl4pPr lvl="3" algn="l">
              <a:lnSpc>
                <a:spcPct val="100000"/>
              </a:lnSpc>
              <a:spcBef>
                <a:spcPts val="0"/>
              </a:spcBef>
              <a:spcAft>
                <a:spcPts val="0"/>
              </a:spcAft>
              <a:buClr>
                <a:srgbClr val="543198"/>
              </a:buClr>
              <a:buSzPts val="2800"/>
              <a:buNone/>
              <a:defRPr b="1">
                <a:solidFill>
                  <a:srgbClr val="543198"/>
                </a:solidFill>
              </a:defRPr>
            </a:lvl4pPr>
            <a:lvl5pPr lvl="4" algn="l">
              <a:lnSpc>
                <a:spcPct val="100000"/>
              </a:lnSpc>
              <a:spcBef>
                <a:spcPts val="0"/>
              </a:spcBef>
              <a:spcAft>
                <a:spcPts val="0"/>
              </a:spcAft>
              <a:buClr>
                <a:srgbClr val="543198"/>
              </a:buClr>
              <a:buSzPts val="2800"/>
              <a:buNone/>
              <a:defRPr b="1">
                <a:solidFill>
                  <a:srgbClr val="543198"/>
                </a:solidFill>
              </a:defRPr>
            </a:lvl5pPr>
            <a:lvl6pPr lvl="5" algn="l">
              <a:lnSpc>
                <a:spcPct val="100000"/>
              </a:lnSpc>
              <a:spcBef>
                <a:spcPts val="0"/>
              </a:spcBef>
              <a:spcAft>
                <a:spcPts val="0"/>
              </a:spcAft>
              <a:buClr>
                <a:srgbClr val="543198"/>
              </a:buClr>
              <a:buSzPts val="2800"/>
              <a:buNone/>
              <a:defRPr b="1">
                <a:solidFill>
                  <a:srgbClr val="543198"/>
                </a:solidFill>
              </a:defRPr>
            </a:lvl6pPr>
            <a:lvl7pPr lvl="6" algn="l">
              <a:lnSpc>
                <a:spcPct val="100000"/>
              </a:lnSpc>
              <a:spcBef>
                <a:spcPts val="0"/>
              </a:spcBef>
              <a:spcAft>
                <a:spcPts val="0"/>
              </a:spcAft>
              <a:buClr>
                <a:srgbClr val="543198"/>
              </a:buClr>
              <a:buSzPts val="2800"/>
              <a:buNone/>
              <a:defRPr b="1">
                <a:solidFill>
                  <a:srgbClr val="543198"/>
                </a:solidFill>
              </a:defRPr>
            </a:lvl7pPr>
            <a:lvl8pPr lvl="7" algn="l">
              <a:lnSpc>
                <a:spcPct val="100000"/>
              </a:lnSpc>
              <a:spcBef>
                <a:spcPts val="0"/>
              </a:spcBef>
              <a:spcAft>
                <a:spcPts val="0"/>
              </a:spcAft>
              <a:buClr>
                <a:srgbClr val="543198"/>
              </a:buClr>
              <a:buSzPts val="2800"/>
              <a:buNone/>
              <a:defRPr b="1">
                <a:solidFill>
                  <a:srgbClr val="543198"/>
                </a:solidFill>
              </a:defRPr>
            </a:lvl8pPr>
            <a:lvl9pPr lvl="8" algn="l">
              <a:lnSpc>
                <a:spcPct val="100000"/>
              </a:lnSpc>
              <a:spcBef>
                <a:spcPts val="0"/>
              </a:spcBef>
              <a:spcAft>
                <a:spcPts val="0"/>
              </a:spcAft>
              <a:buClr>
                <a:srgbClr val="543198"/>
              </a:buClr>
              <a:buSzPts val="2800"/>
              <a:buNone/>
              <a:defRPr b="1">
                <a:solidFill>
                  <a:srgbClr val="543198"/>
                </a:solidFill>
              </a:defRPr>
            </a:lvl9pPr>
          </a:lstStyle>
          <a:p>
            <a:endParaRPr/>
          </a:p>
        </p:txBody>
      </p:sp>
      <p:sp>
        <p:nvSpPr>
          <p:cNvPr id="29" name="Google Shape;29;p28"/>
          <p:cNvSpPr txBox="1">
            <a:spLocks noGrp="1"/>
          </p:cNvSpPr>
          <p:nvPr>
            <p:ph type="body" idx="1"/>
          </p:nvPr>
        </p:nvSpPr>
        <p:spPr>
          <a:xfrm>
            <a:off x="2758650" y="1526325"/>
            <a:ext cx="6028200" cy="1757400"/>
          </a:xfrm>
          <a:prstGeom prst="rect">
            <a:avLst/>
          </a:prstGeom>
          <a:noFill/>
          <a:ln>
            <a:noFill/>
          </a:ln>
        </p:spPr>
        <p:txBody>
          <a:bodyPr spcFirstLastPara="1" wrap="square" lIns="91425" tIns="91425" rIns="91425" bIns="91425" anchor="t" anchorCtr="0">
            <a:normAutofit/>
          </a:bodyPr>
          <a:lstStyle>
            <a:lvl1pPr marL="457200" lvl="0" indent="-342900" algn="l" rtl="1">
              <a:lnSpc>
                <a:spcPct val="115000"/>
              </a:lnSpc>
              <a:spcBef>
                <a:spcPts val="0"/>
              </a:spcBef>
              <a:spcAft>
                <a:spcPts val="0"/>
              </a:spcAft>
              <a:buClr>
                <a:srgbClr val="424242"/>
              </a:buClr>
              <a:buSzPts val="1800"/>
              <a:buChar char="●"/>
              <a:defRPr>
                <a:solidFill>
                  <a:srgbClr val="424242"/>
                </a:solidFill>
              </a:defRPr>
            </a:lvl1pPr>
            <a:lvl2pPr marL="914400" lvl="1" indent="-317500" algn="l" rtl="1">
              <a:lnSpc>
                <a:spcPct val="115000"/>
              </a:lnSpc>
              <a:spcBef>
                <a:spcPts val="0"/>
              </a:spcBef>
              <a:spcAft>
                <a:spcPts val="0"/>
              </a:spcAft>
              <a:buClr>
                <a:srgbClr val="424242"/>
              </a:buClr>
              <a:buSzPts val="1400"/>
              <a:buChar char="○"/>
              <a:defRPr>
                <a:solidFill>
                  <a:srgbClr val="424242"/>
                </a:solidFill>
              </a:defRPr>
            </a:lvl2pPr>
            <a:lvl3pPr marL="1371600" lvl="2" indent="-317500" algn="l" rtl="1">
              <a:lnSpc>
                <a:spcPct val="115000"/>
              </a:lnSpc>
              <a:spcBef>
                <a:spcPts val="0"/>
              </a:spcBef>
              <a:spcAft>
                <a:spcPts val="0"/>
              </a:spcAft>
              <a:buClr>
                <a:srgbClr val="424242"/>
              </a:buClr>
              <a:buSzPts val="1400"/>
              <a:buChar char="■"/>
              <a:defRPr>
                <a:solidFill>
                  <a:srgbClr val="424242"/>
                </a:solidFill>
              </a:defRPr>
            </a:lvl3pPr>
            <a:lvl4pPr marL="1828800" lvl="3" indent="-317500" algn="l" rtl="1">
              <a:lnSpc>
                <a:spcPct val="115000"/>
              </a:lnSpc>
              <a:spcBef>
                <a:spcPts val="0"/>
              </a:spcBef>
              <a:spcAft>
                <a:spcPts val="0"/>
              </a:spcAft>
              <a:buClr>
                <a:srgbClr val="424242"/>
              </a:buClr>
              <a:buSzPts val="1400"/>
              <a:buChar char="●"/>
              <a:defRPr>
                <a:solidFill>
                  <a:srgbClr val="424242"/>
                </a:solidFill>
              </a:defRPr>
            </a:lvl4pPr>
            <a:lvl5pPr marL="2286000" lvl="4" indent="-317500" algn="l" rtl="1">
              <a:lnSpc>
                <a:spcPct val="115000"/>
              </a:lnSpc>
              <a:spcBef>
                <a:spcPts val="0"/>
              </a:spcBef>
              <a:spcAft>
                <a:spcPts val="0"/>
              </a:spcAft>
              <a:buClr>
                <a:srgbClr val="424242"/>
              </a:buClr>
              <a:buSzPts val="1400"/>
              <a:buChar char="○"/>
              <a:defRPr>
                <a:solidFill>
                  <a:srgbClr val="424242"/>
                </a:solidFill>
              </a:defRPr>
            </a:lvl5pPr>
            <a:lvl6pPr marL="2743200" lvl="5" indent="-317500" algn="l" rtl="1">
              <a:lnSpc>
                <a:spcPct val="115000"/>
              </a:lnSpc>
              <a:spcBef>
                <a:spcPts val="0"/>
              </a:spcBef>
              <a:spcAft>
                <a:spcPts val="0"/>
              </a:spcAft>
              <a:buClr>
                <a:srgbClr val="424242"/>
              </a:buClr>
              <a:buSzPts val="1400"/>
              <a:buChar char="■"/>
              <a:defRPr>
                <a:solidFill>
                  <a:srgbClr val="424242"/>
                </a:solidFill>
              </a:defRPr>
            </a:lvl6pPr>
            <a:lvl7pPr marL="3200400" lvl="6" indent="-317500" algn="l" rtl="1">
              <a:lnSpc>
                <a:spcPct val="115000"/>
              </a:lnSpc>
              <a:spcBef>
                <a:spcPts val="0"/>
              </a:spcBef>
              <a:spcAft>
                <a:spcPts val="0"/>
              </a:spcAft>
              <a:buClr>
                <a:srgbClr val="424242"/>
              </a:buClr>
              <a:buSzPts val="1400"/>
              <a:buChar char="●"/>
              <a:defRPr>
                <a:solidFill>
                  <a:srgbClr val="424242"/>
                </a:solidFill>
              </a:defRPr>
            </a:lvl7pPr>
            <a:lvl8pPr marL="3657600" lvl="7" indent="-317500" algn="l" rtl="1">
              <a:lnSpc>
                <a:spcPct val="115000"/>
              </a:lnSpc>
              <a:spcBef>
                <a:spcPts val="0"/>
              </a:spcBef>
              <a:spcAft>
                <a:spcPts val="0"/>
              </a:spcAft>
              <a:buClr>
                <a:srgbClr val="424242"/>
              </a:buClr>
              <a:buSzPts val="1400"/>
              <a:buChar char="○"/>
              <a:defRPr>
                <a:solidFill>
                  <a:srgbClr val="424242"/>
                </a:solidFill>
              </a:defRPr>
            </a:lvl8pPr>
            <a:lvl9pPr marL="4114800" lvl="8" indent="-317500" algn="l" rtl="1">
              <a:lnSpc>
                <a:spcPct val="115000"/>
              </a:lnSpc>
              <a:spcBef>
                <a:spcPts val="0"/>
              </a:spcBef>
              <a:spcAft>
                <a:spcPts val="0"/>
              </a:spcAft>
              <a:buClr>
                <a:srgbClr val="424242"/>
              </a:buClr>
              <a:buSzPts val="1400"/>
              <a:buChar char="■"/>
              <a:defRPr>
                <a:solidFill>
                  <a:srgbClr val="424242"/>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4"/>
        <p:cNvGrpSpPr/>
        <p:nvPr/>
      </p:nvGrpSpPr>
      <p:grpSpPr>
        <a:xfrm>
          <a:off x="0" y="0"/>
          <a:ext cx="0" cy="0"/>
          <a:chOff x="0" y="0"/>
          <a:chExt cx="0" cy="0"/>
        </a:xfrm>
      </p:grpSpPr>
      <p:sp>
        <p:nvSpPr>
          <p:cNvPr id="35" name="Google Shape;35;p30"/>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rmAutofit/>
          </a:bodyPr>
          <a:lstStyle>
            <a:lvl1pPr lvl="0" algn="ctr" rtl="1">
              <a:lnSpc>
                <a:spcPct val="100000"/>
              </a:lnSpc>
              <a:spcBef>
                <a:spcPts val="0"/>
              </a:spcBef>
              <a:spcAft>
                <a:spcPts val="0"/>
              </a:spcAft>
              <a:buSzPts val="4200"/>
              <a:buNone/>
              <a:defRPr sz="4200"/>
            </a:lvl1pPr>
            <a:lvl2pPr lvl="1" algn="ctr" rtl="1">
              <a:lnSpc>
                <a:spcPct val="100000"/>
              </a:lnSpc>
              <a:spcBef>
                <a:spcPts val="0"/>
              </a:spcBef>
              <a:spcAft>
                <a:spcPts val="0"/>
              </a:spcAft>
              <a:buSzPts val="4200"/>
              <a:buNone/>
              <a:defRPr sz="4200"/>
            </a:lvl2pPr>
            <a:lvl3pPr lvl="2" algn="ctr" rtl="1">
              <a:lnSpc>
                <a:spcPct val="100000"/>
              </a:lnSpc>
              <a:spcBef>
                <a:spcPts val="0"/>
              </a:spcBef>
              <a:spcAft>
                <a:spcPts val="0"/>
              </a:spcAft>
              <a:buSzPts val="4200"/>
              <a:buNone/>
              <a:defRPr sz="4200"/>
            </a:lvl3pPr>
            <a:lvl4pPr lvl="3" algn="ctr" rtl="1">
              <a:lnSpc>
                <a:spcPct val="100000"/>
              </a:lnSpc>
              <a:spcBef>
                <a:spcPts val="0"/>
              </a:spcBef>
              <a:spcAft>
                <a:spcPts val="0"/>
              </a:spcAft>
              <a:buSzPts val="4200"/>
              <a:buNone/>
              <a:defRPr sz="4200"/>
            </a:lvl4pPr>
            <a:lvl5pPr lvl="4" algn="ctr" rtl="1">
              <a:lnSpc>
                <a:spcPct val="100000"/>
              </a:lnSpc>
              <a:spcBef>
                <a:spcPts val="0"/>
              </a:spcBef>
              <a:spcAft>
                <a:spcPts val="0"/>
              </a:spcAft>
              <a:buSzPts val="4200"/>
              <a:buNone/>
              <a:defRPr sz="4200"/>
            </a:lvl5pPr>
            <a:lvl6pPr lvl="5" algn="ctr" rtl="1">
              <a:lnSpc>
                <a:spcPct val="100000"/>
              </a:lnSpc>
              <a:spcBef>
                <a:spcPts val="0"/>
              </a:spcBef>
              <a:spcAft>
                <a:spcPts val="0"/>
              </a:spcAft>
              <a:buSzPts val="4200"/>
              <a:buNone/>
              <a:defRPr sz="4200"/>
            </a:lvl6pPr>
            <a:lvl7pPr lvl="6" algn="ctr" rtl="1">
              <a:lnSpc>
                <a:spcPct val="100000"/>
              </a:lnSpc>
              <a:spcBef>
                <a:spcPts val="0"/>
              </a:spcBef>
              <a:spcAft>
                <a:spcPts val="0"/>
              </a:spcAft>
              <a:buSzPts val="4200"/>
              <a:buNone/>
              <a:defRPr sz="4200"/>
            </a:lvl7pPr>
            <a:lvl8pPr lvl="7" algn="ctr" rtl="1">
              <a:lnSpc>
                <a:spcPct val="100000"/>
              </a:lnSpc>
              <a:spcBef>
                <a:spcPts val="0"/>
              </a:spcBef>
              <a:spcAft>
                <a:spcPts val="0"/>
              </a:spcAft>
              <a:buSzPts val="4200"/>
              <a:buNone/>
              <a:defRPr sz="4200"/>
            </a:lvl8pPr>
            <a:lvl9pPr lvl="8" algn="ctr" rtl="1">
              <a:lnSpc>
                <a:spcPct val="100000"/>
              </a:lnSpc>
              <a:spcBef>
                <a:spcPts val="0"/>
              </a:spcBef>
              <a:spcAft>
                <a:spcPts val="0"/>
              </a:spcAft>
              <a:buSzPts val="4200"/>
              <a:buNone/>
              <a:defRPr sz="4200"/>
            </a:lvl9pPr>
          </a:lstStyle>
          <a:p>
            <a:endParaRPr/>
          </a:p>
        </p:txBody>
      </p:sp>
      <p:sp>
        <p:nvSpPr>
          <p:cNvPr id="36" name="Google Shape;36;p30"/>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rmAutofit/>
          </a:bodyPr>
          <a:lstStyle>
            <a:lvl1pPr lvl="0" algn="ctr" rtl="1">
              <a:lnSpc>
                <a:spcPct val="100000"/>
              </a:lnSpc>
              <a:spcBef>
                <a:spcPts val="0"/>
              </a:spcBef>
              <a:spcAft>
                <a:spcPts val="0"/>
              </a:spcAft>
              <a:buSzPts val="2100"/>
              <a:buNone/>
              <a:defRPr sz="2100"/>
            </a:lvl1pPr>
            <a:lvl2pPr lvl="1" algn="ctr" rtl="1">
              <a:lnSpc>
                <a:spcPct val="100000"/>
              </a:lnSpc>
              <a:spcBef>
                <a:spcPts val="0"/>
              </a:spcBef>
              <a:spcAft>
                <a:spcPts val="0"/>
              </a:spcAft>
              <a:buSzPts val="2100"/>
              <a:buNone/>
              <a:defRPr sz="2100"/>
            </a:lvl2pPr>
            <a:lvl3pPr lvl="2" algn="ctr" rtl="1">
              <a:lnSpc>
                <a:spcPct val="100000"/>
              </a:lnSpc>
              <a:spcBef>
                <a:spcPts val="0"/>
              </a:spcBef>
              <a:spcAft>
                <a:spcPts val="0"/>
              </a:spcAft>
              <a:buSzPts val="2100"/>
              <a:buNone/>
              <a:defRPr sz="2100"/>
            </a:lvl3pPr>
            <a:lvl4pPr lvl="3" algn="ctr" rtl="1">
              <a:lnSpc>
                <a:spcPct val="100000"/>
              </a:lnSpc>
              <a:spcBef>
                <a:spcPts val="0"/>
              </a:spcBef>
              <a:spcAft>
                <a:spcPts val="0"/>
              </a:spcAft>
              <a:buSzPts val="2100"/>
              <a:buNone/>
              <a:defRPr sz="2100"/>
            </a:lvl4pPr>
            <a:lvl5pPr lvl="4" algn="ctr" rtl="1">
              <a:lnSpc>
                <a:spcPct val="100000"/>
              </a:lnSpc>
              <a:spcBef>
                <a:spcPts val="0"/>
              </a:spcBef>
              <a:spcAft>
                <a:spcPts val="0"/>
              </a:spcAft>
              <a:buSzPts val="2100"/>
              <a:buNone/>
              <a:defRPr sz="2100"/>
            </a:lvl5pPr>
            <a:lvl6pPr lvl="5" algn="ctr" rtl="1">
              <a:lnSpc>
                <a:spcPct val="100000"/>
              </a:lnSpc>
              <a:spcBef>
                <a:spcPts val="0"/>
              </a:spcBef>
              <a:spcAft>
                <a:spcPts val="0"/>
              </a:spcAft>
              <a:buSzPts val="2100"/>
              <a:buNone/>
              <a:defRPr sz="2100"/>
            </a:lvl6pPr>
            <a:lvl7pPr lvl="6" algn="ctr" rtl="1">
              <a:lnSpc>
                <a:spcPct val="100000"/>
              </a:lnSpc>
              <a:spcBef>
                <a:spcPts val="0"/>
              </a:spcBef>
              <a:spcAft>
                <a:spcPts val="0"/>
              </a:spcAft>
              <a:buSzPts val="2100"/>
              <a:buNone/>
              <a:defRPr sz="2100"/>
            </a:lvl7pPr>
            <a:lvl8pPr lvl="7" algn="ctr" rtl="1">
              <a:lnSpc>
                <a:spcPct val="100000"/>
              </a:lnSpc>
              <a:spcBef>
                <a:spcPts val="0"/>
              </a:spcBef>
              <a:spcAft>
                <a:spcPts val="0"/>
              </a:spcAft>
              <a:buSzPts val="2100"/>
              <a:buNone/>
              <a:defRPr sz="2100"/>
            </a:lvl8pPr>
            <a:lvl9pPr lvl="8" algn="ctr" rtl="1">
              <a:lnSpc>
                <a:spcPct val="100000"/>
              </a:lnSpc>
              <a:spcBef>
                <a:spcPts val="0"/>
              </a:spcBef>
              <a:spcAft>
                <a:spcPts val="0"/>
              </a:spcAft>
              <a:buSzPts val="2100"/>
              <a:buNone/>
              <a:defRPr sz="2100"/>
            </a:lvl9pPr>
          </a:lstStyle>
          <a:p>
            <a:endParaRPr/>
          </a:p>
        </p:txBody>
      </p:sp>
      <p:sp>
        <p:nvSpPr>
          <p:cNvPr id="37" name="Google Shape;37;p30"/>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rmAutofit/>
          </a:bodyPr>
          <a:lstStyle>
            <a:lvl1pPr marL="457200" lvl="0" indent="-342900" algn="l" rtl="1">
              <a:lnSpc>
                <a:spcPct val="115000"/>
              </a:lnSpc>
              <a:spcBef>
                <a:spcPts val="0"/>
              </a:spcBef>
              <a:spcAft>
                <a:spcPts val="0"/>
              </a:spcAft>
              <a:buSzPts val="1800"/>
              <a:buChar char="●"/>
              <a:defRPr/>
            </a:lvl1pPr>
            <a:lvl2pPr marL="914400" lvl="1" indent="-317500" algn="l" rtl="1">
              <a:lnSpc>
                <a:spcPct val="115000"/>
              </a:lnSpc>
              <a:spcBef>
                <a:spcPts val="0"/>
              </a:spcBef>
              <a:spcAft>
                <a:spcPts val="0"/>
              </a:spcAft>
              <a:buSzPts val="1400"/>
              <a:buChar char="○"/>
              <a:defRPr/>
            </a:lvl2pPr>
            <a:lvl3pPr marL="1371600" lvl="2" indent="-317500" algn="l" rtl="1">
              <a:lnSpc>
                <a:spcPct val="115000"/>
              </a:lnSpc>
              <a:spcBef>
                <a:spcPts val="0"/>
              </a:spcBef>
              <a:spcAft>
                <a:spcPts val="0"/>
              </a:spcAft>
              <a:buSzPts val="1400"/>
              <a:buChar char="■"/>
              <a:defRPr/>
            </a:lvl3pPr>
            <a:lvl4pPr marL="1828800" lvl="3" indent="-317500" algn="l" rtl="1">
              <a:lnSpc>
                <a:spcPct val="115000"/>
              </a:lnSpc>
              <a:spcBef>
                <a:spcPts val="0"/>
              </a:spcBef>
              <a:spcAft>
                <a:spcPts val="0"/>
              </a:spcAft>
              <a:buSzPts val="1400"/>
              <a:buChar char="●"/>
              <a:defRPr/>
            </a:lvl4pPr>
            <a:lvl5pPr marL="2286000" lvl="4" indent="-317500" algn="l" rtl="1">
              <a:lnSpc>
                <a:spcPct val="115000"/>
              </a:lnSpc>
              <a:spcBef>
                <a:spcPts val="0"/>
              </a:spcBef>
              <a:spcAft>
                <a:spcPts val="0"/>
              </a:spcAft>
              <a:buSzPts val="1400"/>
              <a:buChar char="○"/>
              <a:defRPr/>
            </a:lvl5pPr>
            <a:lvl6pPr marL="2743200" lvl="5" indent="-317500" algn="l" rtl="1">
              <a:lnSpc>
                <a:spcPct val="115000"/>
              </a:lnSpc>
              <a:spcBef>
                <a:spcPts val="0"/>
              </a:spcBef>
              <a:spcAft>
                <a:spcPts val="0"/>
              </a:spcAft>
              <a:buSzPts val="1400"/>
              <a:buChar char="■"/>
              <a:defRPr/>
            </a:lvl6pPr>
            <a:lvl7pPr marL="3200400" lvl="6" indent="-317500" algn="l" rtl="1">
              <a:lnSpc>
                <a:spcPct val="115000"/>
              </a:lnSpc>
              <a:spcBef>
                <a:spcPts val="0"/>
              </a:spcBef>
              <a:spcAft>
                <a:spcPts val="0"/>
              </a:spcAft>
              <a:buSzPts val="1400"/>
              <a:buChar char="●"/>
              <a:defRPr/>
            </a:lvl7pPr>
            <a:lvl8pPr marL="3657600" lvl="7" indent="-317500" algn="l" rtl="1">
              <a:lnSpc>
                <a:spcPct val="115000"/>
              </a:lnSpc>
              <a:spcBef>
                <a:spcPts val="0"/>
              </a:spcBef>
              <a:spcAft>
                <a:spcPts val="0"/>
              </a:spcAft>
              <a:buSzPts val="1400"/>
              <a:buChar char="○"/>
              <a:defRPr/>
            </a:lvl8pPr>
            <a:lvl9pPr marL="4114800" lvl="8" indent="-317500" algn="l" rtl="1">
              <a:lnSpc>
                <a:spcPct val="115000"/>
              </a:lnSpc>
              <a:spcBef>
                <a:spcPts val="0"/>
              </a:spcBef>
              <a:spcAft>
                <a:spcPts val="0"/>
              </a:spcAft>
              <a:buSzPts val="1400"/>
              <a:buChar char="■"/>
              <a:defRPr/>
            </a:lvl9pPr>
          </a:lstStyle>
          <a:p>
            <a:endParaRPr/>
          </a:p>
        </p:txBody>
      </p:sp>
      <p:sp>
        <p:nvSpPr>
          <p:cNvPr id="38" name="Google Shape;38;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blipFill>
          <a:blip r:embed="rId9">
            <a:alphaModFix/>
          </a:blip>
          <a:stretch>
            <a:fillRect/>
          </a:stretch>
        </a:blipFill>
        <a:effectLst/>
      </p:bgPr>
    </p:bg>
    <p:spTree>
      <p:nvGrpSpPr>
        <p:cNvPr id="1" name="Shape 5"/>
        <p:cNvGrpSpPr/>
        <p:nvPr/>
      </p:nvGrpSpPr>
      <p:grpSpPr>
        <a:xfrm>
          <a:off x="0" y="0"/>
          <a:ext cx="0" cy="0"/>
          <a:chOff x="0" y="0"/>
          <a:chExt cx="0" cy="0"/>
        </a:xfrm>
      </p:grpSpPr>
      <p:sp>
        <p:nvSpPr>
          <p:cNvPr id="6" name="Google Shape;6;p22"/>
          <p:cNvSpPr txBox="1">
            <a:spLocks noGrp="1"/>
          </p:cNvSpPr>
          <p:nvPr>
            <p:ph type="title"/>
          </p:nvPr>
        </p:nvSpPr>
        <p:spPr>
          <a:xfrm>
            <a:off x="311700" y="282450"/>
            <a:ext cx="8520600" cy="572700"/>
          </a:xfrm>
          <a:prstGeom prst="rect">
            <a:avLst/>
          </a:prstGeom>
          <a:noFill/>
          <a:ln>
            <a:noFill/>
          </a:ln>
        </p:spPr>
        <p:txBody>
          <a:bodyPr spcFirstLastPara="1" wrap="square" lIns="91425" tIns="91425" rIns="91425" bIns="91425" anchor="t" anchorCtr="0">
            <a:normAutofit/>
          </a:bodyPr>
          <a:lstStyle>
            <a:lvl1pPr marR="0" lvl="0" algn="l" rtl="1">
              <a:lnSpc>
                <a:spcPct val="100000"/>
              </a:lnSpc>
              <a:spcBef>
                <a:spcPts val="0"/>
              </a:spcBef>
              <a:spcAft>
                <a:spcPts val="0"/>
              </a:spcAft>
              <a:buClr>
                <a:srgbClr val="4F29B7"/>
              </a:buClr>
              <a:buSzPts val="2500"/>
              <a:buFont typeface="IBM Plex Sans Arabic Medium"/>
              <a:buNone/>
              <a:defRPr sz="2500" b="0" i="0" u="none" strike="noStrike" cap="none">
                <a:solidFill>
                  <a:srgbClr val="4F29B7"/>
                </a:solidFill>
                <a:latin typeface="IBM Plex Sans Arabic Medium"/>
                <a:ea typeface="IBM Plex Sans Arabic Medium"/>
                <a:cs typeface="IBM Plex Sans Arabic Medium"/>
                <a:sym typeface="IBM Plex Sans Arabic Medium"/>
              </a:defRPr>
            </a:lvl1pPr>
            <a:lvl2pPr marR="0" lvl="1" algn="l" rtl="1">
              <a:lnSpc>
                <a:spcPct val="100000"/>
              </a:lnSpc>
              <a:spcBef>
                <a:spcPts val="0"/>
              </a:spcBef>
              <a:spcAft>
                <a:spcPts val="0"/>
              </a:spcAft>
              <a:buClr>
                <a:schemeClr val="dk1"/>
              </a:buClr>
              <a:buSzPts val="2800"/>
              <a:buFont typeface="IBM Plex Sans Medium"/>
              <a:buNone/>
              <a:defRPr sz="2800" b="0" i="0" u="none" strike="noStrike" cap="none">
                <a:solidFill>
                  <a:schemeClr val="dk1"/>
                </a:solidFill>
                <a:latin typeface="IBM Plex Sans Medium"/>
                <a:ea typeface="IBM Plex Sans Medium"/>
                <a:cs typeface="IBM Plex Sans Medium"/>
                <a:sym typeface="IBM Plex Sans Medium"/>
              </a:defRPr>
            </a:lvl2pPr>
            <a:lvl3pPr marR="0" lvl="2" algn="l" rtl="1">
              <a:lnSpc>
                <a:spcPct val="100000"/>
              </a:lnSpc>
              <a:spcBef>
                <a:spcPts val="0"/>
              </a:spcBef>
              <a:spcAft>
                <a:spcPts val="0"/>
              </a:spcAft>
              <a:buClr>
                <a:schemeClr val="dk1"/>
              </a:buClr>
              <a:buSzPts val="2800"/>
              <a:buFont typeface="IBM Plex Sans Medium"/>
              <a:buNone/>
              <a:defRPr sz="2800" b="0" i="0" u="none" strike="noStrike" cap="none">
                <a:solidFill>
                  <a:schemeClr val="dk1"/>
                </a:solidFill>
                <a:latin typeface="IBM Plex Sans Medium"/>
                <a:ea typeface="IBM Plex Sans Medium"/>
                <a:cs typeface="IBM Plex Sans Medium"/>
                <a:sym typeface="IBM Plex Sans Medium"/>
              </a:defRPr>
            </a:lvl3pPr>
            <a:lvl4pPr marR="0" lvl="3" algn="l" rtl="1">
              <a:lnSpc>
                <a:spcPct val="100000"/>
              </a:lnSpc>
              <a:spcBef>
                <a:spcPts val="0"/>
              </a:spcBef>
              <a:spcAft>
                <a:spcPts val="0"/>
              </a:spcAft>
              <a:buClr>
                <a:schemeClr val="dk1"/>
              </a:buClr>
              <a:buSzPts val="2800"/>
              <a:buFont typeface="IBM Plex Sans Medium"/>
              <a:buNone/>
              <a:defRPr sz="2800" b="0" i="0" u="none" strike="noStrike" cap="none">
                <a:solidFill>
                  <a:schemeClr val="dk1"/>
                </a:solidFill>
                <a:latin typeface="IBM Plex Sans Medium"/>
                <a:ea typeface="IBM Plex Sans Medium"/>
                <a:cs typeface="IBM Plex Sans Medium"/>
                <a:sym typeface="IBM Plex Sans Medium"/>
              </a:defRPr>
            </a:lvl4pPr>
            <a:lvl5pPr marR="0" lvl="4" algn="l" rtl="1">
              <a:lnSpc>
                <a:spcPct val="100000"/>
              </a:lnSpc>
              <a:spcBef>
                <a:spcPts val="0"/>
              </a:spcBef>
              <a:spcAft>
                <a:spcPts val="0"/>
              </a:spcAft>
              <a:buClr>
                <a:schemeClr val="dk1"/>
              </a:buClr>
              <a:buSzPts val="2800"/>
              <a:buFont typeface="IBM Plex Sans Medium"/>
              <a:buNone/>
              <a:defRPr sz="2800" b="0" i="0" u="none" strike="noStrike" cap="none">
                <a:solidFill>
                  <a:schemeClr val="dk1"/>
                </a:solidFill>
                <a:latin typeface="IBM Plex Sans Medium"/>
                <a:ea typeface="IBM Plex Sans Medium"/>
                <a:cs typeface="IBM Plex Sans Medium"/>
                <a:sym typeface="IBM Plex Sans Medium"/>
              </a:defRPr>
            </a:lvl5pPr>
            <a:lvl6pPr marR="0" lvl="5" algn="l" rtl="1">
              <a:lnSpc>
                <a:spcPct val="100000"/>
              </a:lnSpc>
              <a:spcBef>
                <a:spcPts val="0"/>
              </a:spcBef>
              <a:spcAft>
                <a:spcPts val="0"/>
              </a:spcAft>
              <a:buClr>
                <a:schemeClr val="dk1"/>
              </a:buClr>
              <a:buSzPts val="2800"/>
              <a:buFont typeface="IBM Plex Sans Medium"/>
              <a:buNone/>
              <a:defRPr sz="2800" b="0" i="0" u="none" strike="noStrike" cap="none">
                <a:solidFill>
                  <a:schemeClr val="dk1"/>
                </a:solidFill>
                <a:latin typeface="IBM Plex Sans Medium"/>
                <a:ea typeface="IBM Plex Sans Medium"/>
                <a:cs typeface="IBM Plex Sans Medium"/>
                <a:sym typeface="IBM Plex Sans Medium"/>
              </a:defRPr>
            </a:lvl6pPr>
            <a:lvl7pPr marR="0" lvl="6" algn="l" rtl="1">
              <a:lnSpc>
                <a:spcPct val="100000"/>
              </a:lnSpc>
              <a:spcBef>
                <a:spcPts val="0"/>
              </a:spcBef>
              <a:spcAft>
                <a:spcPts val="0"/>
              </a:spcAft>
              <a:buClr>
                <a:schemeClr val="dk1"/>
              </a:buClr>
              <a:buSzPts val="2800"/>
              <a:buFont typeface="IBM Plex Sans Medium"/>
              <a:buNone/>
              <a:defRPr sz="2800" b="0" i="0" u="none" strike="noStrike" cap="none">
                <a:solidFill>
                  <a:schemeClr val="dk1"/>
                </a:solidFill>
                <a:latin typeface="IBM Plex Sans Medium"/>
                <a:ea typeface="IBM Plex Sans Medium"/>
                <a:cs typeface="IBM Plex Sans Medium"/>
                <a:sym typeface="IBM Plex Sans Medium"/>
              </a:defRPr>
            </a:lvl7pPr>
            <a:lvl8pPr marR="0" lvl="7" algn="l" rtl="1">
              <a:lnSpc>
                <a:spcPct val="100000"/>
              </a:lnSpc>
              <a:spcBef>
                <a:spcPts val="0"/>
              </a:spcBef>
              <a:spcAft>
                <a:spcPts val="0"/>
              </a:spcAft>
              <a:buClr>
                <a:schemeClr val="dk1"/>
              </a:buClr>
              <a:buSzPts val="2800"/>
              <a:buFont typeface="IBM Plex Sans Medium"/>
              <a:buNone/>
              <a:defRPr sz="2800" b="0" i="0" u="none" strike="noStrike" cap="none">
                <a:solidFill>
                  <a:schemeClr val="dk1"/>
                </a:solidFill>
                <a:latin typeface="IBM Plex Sans Medium"/>
                <a:ea typeface="IBM Plex Sans Medium"/>
                <a:cs typeface="IBM Plex Sans Medium"/>
                <a:sym typeface="IBM Plex Sans Medium"/>
              </a:defRPr>
            </a:lvl8pPr>
            <a:lvl9pPr marR="0" lvl="8" algn="l" rtl="1">
              <a:lnSpc>
                <a:spcPct val="100000"/>
              </a:lnSpc>
              <a:spcBef>
                <a:spcPts val="0"/>
              </a:spcBef>
              <a:spcAft>
                <a:spcPts val="0"/>
              </a:spcAft>
              <a:buClr>
                <a:schemeClr val="dk1"/>
              </a:buClr>
              <a:buSzPts val="2800"/>
              <a:buFont typeface="IBM Plex Sans Medium"/>
              <a:buNone/>
              <a:defRPr sz="2800" b="0" i="0" u="none" strike="noStrike" cap="none">
                <a:solidFill>
                  <a:schemeClr val="dk1"/>
                </a:solidFill>
                <a:latin typeface="IBM Plex Sans Medium"/>
                <a:ea typeface="IBM Plex Sans Medium"/>
                <a:cs typeface="IBM Plex Sans Medium"/>
                <a:sym typeface="IBM Plex Sans Medium"/>
              </a:defRPr>
            </a:lvl9pPr>
          </a:lstStyle>
          <a:p>
            <a:endParaRPr/>
          </a:p>
        </p:txBody>
      </p:sp>
      <p:sp>
        <p:nvSpPr>
          <p:cNvPr id="7" name="Google Shape;7;p22"/>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marR="0" lvl="0" indent="-342900" algn="l" rtl="1">
              <a:lnSpc>
                <a:spcPct val="115000"/>
              </a:lnSpc>
              <a:spcBef>
                <a:spcPts val="0"/>
              </a:spcBef>
              <a:spcAft>
                <a:spcPts val="0"/>
              </a:spcAft>
              <a:buClr>
                <a:srgbClr val="252526"/>
              </a:buClr>
              <a:buSzPts val="1800"/>
              <a:buFont typeface="IBM Plex Sans Arabic"/>
              <a:buChar char="●"/>
              <a:defRPr sz="1800" b="0" i="0" u="none" strike="noStrike" cap="none">
                <a:solidFill>
                  <a:srgbClr val="252526"/>
                </a:solidFill>
                <a:latin typeface="IBM Plex Sans Arabic"/>
                <a:ea typeface="IBM Plex Sans Arabic"/>
                <a:cs typeface="IBM Plex Sans Arabic"/>
                <a:sym typeface="IBM Plex Sans Arabic"/>
              </a:defRPr>
            </a:lvl1pPr>
            <a:lvl2pPr marL="914400" marR="0" lvl="1" indent="-317500" algn="l" rtl="1">
              <a:lnSpc>
                <a:spcPct val="115000"/>
              </a:lnSpc>
              <a:spcBef>
                <a:spcPts val="0"/>
              </a:spcBef>
              <a:spcAft>
                <a:spcPts val="0"/>
              </a:spcAft>
              <a:buClr>
                <a:srgbClr val="252526"/>
              </a:buClr>
              <a:buSzPts val="1400"/>
              <a:buFont typeface="IBM Plex Sans Arabic"/>
              <a:buChar char="○"/>
              <a:defRPr sz="1400" b="0" i="0" u="none" strike="noStrike" cap="none">
                <a:solidFill>
                  <a:srgbClr val="252526"/>
                </a:solidFill>
                <a:latin typeface="IBM Plex Sans Arabic"/>
                <a:ea typeface="IBM Plex Sans Arabic"/>
                <a:cs typeface="IBM Plex Sans Arabic"/>
                <a:sym typeface="IBM Plex Sans Arabic"/>
              </a:defRPr>
            </a:lvl2pPr>
            <a:lvl3pPr marL="1371600" marR="0" lvl="2" indent="-317500" algn="l" rtl="1">
              <a:lnSpc>
                <a:spcPct val="115000"/>
              </a:lnSpc>
              <a:spcBef>
                <a:spcPts val="0"/>
              </a:spcBef>
              <a:spcAft>
                <a:spcPts val="0"/>
              </a:spcAft>
              <a:buClr>
                <a:srgbClr val="252526"/>
              </a:buClr>
              <a:buSzPts val="1400"/>
              <a:buFont typeface="IBM Plex Sans Arabic"/>
              <a:buChar char="■"/>
              <a:defRPr sz="1400" b="0" i="0" u="none" strike="noStrike" cap="none">
                <a:solidFill>
                  <a:srgbClr val="252526"/>
                </a:solidFill>
                <a:latin typeface="IBM Plex Sans Arabic"/>
                <a:ea typeface="IBM Plex Sans Arabic"/>
                <a:cs typeface="IBM Plex Sans Arabic"/>
                <a:sym typeface="IBM Plex Sans Arabic"/>
              </a:defRPr>
            </a:lvl3pPr>
            <a:lvl4pPr marL="1828800" marR="0" lvl="3" indent="-317500" algn="l" rtl="1">
              <a:lnSpc>
                <a:spcPct val="115000"/>
              </a:lnSpc>
              <a:spcBef>
                <a:spcPts val="0"/>
              </a:spcBef>
              <a:spcAft>
                <a:spcPts val="0"/>
              </a:spcAft>
              <a:buClr>
                <a:srgbClr val="252526"/>
              </a:buClr>
              <a:buSzPts val="1400"/>
              <a:buFont typeface="IBM Plex Sans Arabic"/>
              <a:buChar char="●"/>
              <a:defRPr sz="1400" b="0" i="0" u="none" strike="noStrike" cap="none">
                <a:solidFill>
                  <a:srgbClr val="252526"/>
                </a:solidFill>
                <a:latin typeface="IBM Plex Sans Arabic"/>
                <a:ea typeface="IBM Plex Sans Arabic"/>
                <a:cs typeface="IBM Plex Sans Arabic"/>
                <a:sym typeface="IBM Plex Sans Arabic"/>
              </a:defRPr>
            </a:lvl4pPr>
            <a:lvl5pPr marL="2286000" marR="0" lvl="4" indent="-317500" algn="l" rtl="1">
              <a:lnSpc>
                <a:spcPct val="115000"/>
              </a:lnSpc>
              <a:spcBef>
                <a:spcPts val="0"/>
              </a:spcBef>
              <a:spcAft>
                <a:spcPts val="0"/>
              </a:spcAft>
              <a:buClr>
                <a:srgbClr val="252526"/>
              </a:buClr>
              <a:buSzPts val="1400"/>
              <a:buFont typeface="IBM Plex Sans Arabic"/>
              <a:buChar char="○"/>
              <a:defRPr sz="1400" b="0" i="0" u="none" strike="noStrike" cap="none">
                <a:solidFill>
                  <a:srgbClr val="252526"/>
                </a:solidFill>
                <a:latin typeface="IBM Plex Sans Arabic"/>
                <a:ea typeface="IBM Plex Sans Arabic"/>
                <a:cs typeface="IBM Plex Sans Arabic"/>
                <a:sym typeface="IBM Plex Sans Arabic"/>
              </a:defRPr>
            </a:lvl5pPr>
            <a:lvl6pPr marL="2743200" marR="0" lvl="5" indent="-317500" algn="l" rtl="1">
              <a:lnSpc>
                <a:spcPct val="115000"/>
              </a:lnSpc>
              <a:spcBef>
                <a:spcPts val="0"/>
              </a:spcBef>
              <a:spcAft>
                <a:spcPts val="0"/>
              </a:spcAft>
              <a:buClr>
                <a:srgbClr val="252526"/>
              </a:buClr>
              <a:buSzPts val="1400"/>
              <a:buFont typeface="IBM Plex Sans Arabic"/>
              <a:buChar char="■"/>
              <a:defRPr sz="1400" b="0" i="0" u="none" strike="noStrike" cap="none">
                <a:solidFill>
                  <a:srgbClr val="252526"/>
                </a:solidFill>
                <a:latin typeface="IBM Plex Sans Arabic"/>
                <a:ea typeface="IBM Plex Sans Arabic"/>
                <a:cs typeface="IBM Plex Sans Arabic"/>
                <a:sym typeface="IBM Plex Sans Arabic"/>
              </a:defRPr>
            </a:lvl6pPr>
            <a:lvl7pPr marL="3200400" marR="0" lvl="6" indent="-317500" algn="l" rtl="1">
              <a:lnSpc>
                <a:spcPct val="115000"/>
              </a:lnSpc>
              <a:spcBef>
                <a:spcPts val="0"/>
              </a:spcBef>
              <a:spcAft>
                <a:spcPts val="0"/>
              </a:spcAft>
              <a:buClr>
                <a:srgbClr val="252526"/>
              </a:buClr>
              <a:buSzPts val="1400"/>
              <a:buFont typeface="IBM Plex Sans Arabic"/>
              <a:buChar char="●"/>
              <a:defRPr sz="1400" b="0" i="0" u="none" strike="noStrike" cap="none">
                <a:solidFill>
                  <a:srgbClr val="252526"/>
                </a:solidFill>
                <a:latin typeface="IBM Plex Sans Arabic"/>
                <a:ea typeface="IBM Plex Sans Arabic"/>
                <a:cs typeface="IBM Plex Sans Arabic"/>
                <a:sym typeface="IBM Plex Sans Arabic"/>
              </a:defRPr>
            </a:lvl7pPr>
            <a:lvl8pPr marL="3657600" marR="0" lvl="7" indent="-317500" algn="l" rtl="1">
              <a:lnSpc>
                <a:spcPct val="115000"/>
              </a:lnSpc>
              <a:spcBef>
                <a:spcPts val="0"/>
              </a:spcBef>
              <a:spcAft>
                <a:spcPts val="0"/>
              </a:spcAft>
              <a:buClr>
                <a:srgbClr val="252526"/>
              </a:buClr>
              <a:buSzPts val="1400"/>
              <a:buFont typeface="IBM Plex Sans Arabic"/>
              <a:buChar char="○"/>
              <a:defRPr sz="1400" b="0" i="0" u="none" strike="noStrike" cap="none">
                <a:solidFill>
                  <a:srgbClr val="252526"/>
                </a:solidFill>
                <a:latin typeface="IBM Plex Sans Arabic"/>
                <a:ea typeface="IBM Plex Sans Arabic"/>
                <a:cs typeface="IBM Plex Sans Arabic"/>
                <a:sym typeface="IBM Plex Sans Arabic"/>
              </a:defRPr>
            </a:lvl8pPr>
            <a:lvl9pPr marL="4114800" marR="0" lvl="8" indent="-317500" algn="l" rtl="1">
              <a:lnSpc>
                <a:spcPct val="115000"/>
              </a:lnSpc>
              <a:spcBef>
                <a:spcPts val="0"/>
              </a:spcBef>
              <a:spcAft>
                <a:spcPts val="0"/>
              </a:spcAft>
              <a:buClr>
                <a:srgbClr val="252526"/>
              </a:buClr>
              <a:buSzPts val="1400"/>
              <a:buFont typeface="IBM Plex Sans Arabic"/>
              <a:buChar char="■"/>
              <a:defRPr sz="1400" b="0" i="0" u="none" strike="noStrike" cap="none">
                <a:solidFill>
                  <a:srgbClr val="252526"/>
                </a:solidFill>
                <a:latin typeface="IBM Plex Sans Arabic"/>
                <a:ea typeface="IBM Plex Sans Arabic"/>
                <a:cs typeface="IBM Plex Sans Arabic"/>
                <a:sym typeface="IBM Plex Sans Arabic"/>
              </a:defRPr>
            </a:lvl9pPr>
          </a:lstStyle>
          <a:p>
            <a:endParaRPr/>
          </a:p>
        </p:txBody>
      </p:sp>
      <p:sp>
        <p:nvSpPr>
          <p:cNvPr id="8" name="Google Shape;8;p2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pic>
        <p:nvPicPr>
          <p:cNvPr id="9" name="Google Shape;9;p22"/>
          <p:cNvPicPr preferRelativeResize="0"/>
          <p:nvPr/>
        </p:nvPicPr>
        <p:blipFill rotWithShape="1">
          <a:blip r:embed="rId10">
            <a:alphaModFix/>
          </a:blip>
          <a:srcRect/>
          <a:stretch/>
        </p:blipFill>
        <p:spPr>
          <a:xfrm>
            <a:off x="8030954" y="17475"/>
            <a:ext cx="1266092" cy="1007909"/>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6" r:id="rId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hyperlink" Target="https://www.pexels.com/photo/computer-gpu-graphics-card-nvidia-719216/" TargetMode="External"/></Relationships>
</file>

<file path=ppt/slides/_rels/slide5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9.png"/><Relationship Id="rId18" Type="http://schemas.openxmlformats.org/officeDocument/2006/relationships/image" Target="../media/image34.png"/><Relationship Id="rId3" Type="http://schemas.openxmlformats.org/officeDocument/2006/relationships/image" Target="../media/image19.png"/><Relationship Id="rId7" Type="http://schemas.openxmlformats.org/officeDocument/2006/relationships/image" Target="../media/image23.png"/><Relationship Id="rId12" Type="http://schemas.openxmlformats.org/officeDocument/2006/relationships/image" Target="../media/image28.png"/><Relationship Id="rId17" Type="http://schemas.openxmlformats.org/officeDocument/2006/relationships/image" Target="../media/image33.png"/><Relationship Id="rId2" Type="http://schemas.openxmlformats.org/officeDocument/2006/relationships/notesSlide" Target="../notesSlides/notesSlide57.xml"/><Relationship Id="rId16" Type="http://schemas.openxmlformats.org/officeDocument/2006/relationships/image" Target="../media/image32.png"/><Relationship Id="rId1" Type="http://schemas.openxmlformats.org/officeDocument/2006/relationships/slideLayout" Target="../slideLayouts/slideLayout4.xml"/><Relationship Id="rId6" Type="http://schemas.openxmlformats.org/officeDocument/2006/relationships/image" Target="../media/image22.png"/><Relationship Id="rId11" Type="http://schemas.openxmlformats.org/officeDocument/2006/relationships/image" Target="../media/image27.png"/><Relationship Id="rId5" Type="http://schemas.openxmlformats.org/officeDocument/2006/relationships/image" Target="../media/image21.png"/><Relationship Id="rId15" Type="http://schemas.openxmlformats.org/officeDocument/2006/relationships/image" Target="../media/image31.png"/><Relationship Id="rId10" Type="http://schemas.openxmlformats.org/officeDocument/2006/relationships/image" Target="../media/image26.png"/><Relationship Id="rId19" Type="http://schemas.openxmlformats.org/officeDocument/2006/relationships/image" Target="../media/image35.png"/><Relationship Id="rId4" Type="http://schemas.openxmlformats.org/officeDocument/2006/relationships/image" Target="../media/image20.png"/><Relationship Id="rId9" Type="http://schemas.openxmlformats.org/officeDocument/2006/relationships/image" Target="../media/image25.png"/><Relationship Id="rId14" Type="http://schemas.openxmlformats.org/officeDocument/2006/relationships/image" Target="../media/image30.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2"/>
        <p:cNvGrpSpPr/>
        <p:nvPr/>
      </p:nvGrpSpPr>
      <p:grpSpPr>
        <a:xfrm>
          <a:off x="0" y="0"/>
          <a:ext cx="0" cy="0"/>
          <a:chOff x="0" y="0"/>
          <a:chExt cx="0" cy="0"/>
        </a:xfrm>
      </p:grpSpPr>
      <p:sp>
        <p:nvSpPr>
          <p:cNvPr id="43" name="Google Shape;43;p1"/>
          <p:cNvSpPr txBox="1">
            <a:spLocks noGrp="1"/>
          </p:cNvSpPr>
          <p:nvPr>
            <p:ph type="title"/>
          </p:nvPr>
        </p:nvSpPr>
        <p:spPr>
          <a:xfrm>
            <a:off x="5435226" y="867625"/>
            <a:ext cx="2974200" cy="2262000"/>
          </a:xfrm>
          <a:prstGeom prst="rect">
            <a:avLst/>
          </a:prstGeom>
          <a:noFill/>
          <a:ln>
            <a:noFill/>
          </a:ln>
        </p:spPr>
        <p:txBody>
          <a:bodyPr spcFirstLastPara="1" wrap="square" lIns="91425" tIns="91425" rIns="91425" bIns="91425" anchor="b" anchorCtr="0">
            <a:normAutofit/>
          </a:bodyPr>
          <a:lstStyle/>
          <a:p>
            <a:pPr marL="0" lvl="0" indent="0" algn="r" rtl="0">
              <a:lnSpc>
                <a:spcPct val="100000"/>
              </a:lnSpc>
              <a:spcBef>
                <a:spcPts val="0"/>
              </a:spcBef>
              <a:spcAft>
                <a:spcPts val="0"/>
              </a:spcAft>
              <a:buSzPts val="12000"/>
              <a:buNone/>
            </a:pPr>
            <a:r>
              <a:rPr lang="en-US" sz="4800">
                <a:solidFill>
                  <a:srgbClr val="58E3D8"/>
                </a:solidFill>
                <a:latin typeface="IBM Plex Sans Arabic SemiBold"/>
                <a:ea typeface="IBM Plex Sans Arabic SemiBold"/>
                <a:cs typeface="IBM Plex Sans Arabic SemiBold"/>
                <a:sym typeface="IBM Plex Sans Arabic SemiBold"/>
              </a:rPr>
              <a:t>أكـــــاديميــــة طــــويـــق</a:t>
            </a:r>
            <a:endParaRPr sz="4800">
              <a:solidFill>
                <a:srgbClr val="58E3D8"/>
              </a:solidFill>
              <a:latin typeface="IBM Plex Sans Arabic SemiBold"/>
              <a:ea typeface="IBM Plex Sans Arabic SemiBold"/>
              <a:cs typeface="IBM Plex Sans Arabic SemiBold"/>
              <a:sym typeface="IBM Plex Sans Arabic SemiBold"/>
            </a:endParaRPr>
          </a:p>
        </p:txBody>
      </p:sp>
      <p:sp>
        <p:nvSpPr>
          <p:cNvPr id="44" name="Google Shape;44;p1"/>
          <p:cNvSpPr txBox="1">
            <a:spLocks noGrp="1"/>
          </p:cNvSpPr>
          <p:nvPr>
            <p:ph type="body" idx="4294967295"/>
          </p:nvPr>
        </p:nvSpPr>
        <p:spPr>
          <a:xfrm>
            <a:off x="3902100" y="3253272"/>
            <a:ext cx="4447500" cy="1973484"/>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200"/>
              </a:spcAft>
              <a:buSzPts val="1800"/>
              <a:buNone/>
            </a:pPr>
            <a:r>
              <a:rPr lang="en-US" sz="3600" dirty="0">
                <a:solidFill>
                  <a:schemeClr val="lt1"/>
                </a:solidFill>
                <a:latin typeface="IBM Plex Sans Arabic Medium"/>
                <a:ea typeface="IBM Plex Sans Arabic Medium"/>
                <a:cs typeface="IBM Plex Sans Arabic Medium"/>
                <a:sym typeface="IBM Plex Sans Arabic Medium"/>
              </a:rPr>
              <a:t>Scalable Data Science</a:t>
            </a:r>
            <a:endParaRPr sz="3600" dirty="0">
              <a:solidFill>
                <a:schemeClr val="lt1"/>
              </a:solidFill>
              <a:latin typeface="IBM Plex Sans Arabic Medium"/>
              <a:ea typeface="IBM Plex Sans Arabic Medium"/>
              <a:cs typeface="IBM Plex Sans Arabic Medium"/>
              <a:sym typeface="IBM Plex Sans Arabic Medium"/>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0">
          <a:extLst>
            <a:ext uri="{FF2B5EF4-FFF2-40B4-BE49-F238E27FC236}">
              <a16:creationId xmlns:a16="http://schemas.microsoft.com/office/drawing/2014/main" id="{DE45F085-A7E9-A7FA-8998-ABC8F87A2206}"/>
            </a:ext>
          </a:extLst>
        </p:cNvPr>
        <p:cNvGrpSpPr/>
        <p:nvPr/>
      </p:nvGrpSpPr>
      <p:grpSpPr>
        <a:xfrm>
          <a:off x="0" y="0"/>
          <a:ext cx="0" cy="0"/>
          <a:chOff x="0" y="0"/>
          <a:chExt cx="0" cy="0"/>
        </a:xfrm>
      </p:grpSpPr>
      <p:sp>
        <p:nvSpPr>
          <p:cNvPr id="61" name="Google Shape;61;p4">
            <a:extLst>
              <a:ext uri="{FF2B5EF4-FFF2-40B4-BE49-F238E27FC236}">
                <a16:creationId xmlns:a16="http://schemas.microsoft.com/office/drawing/2014/main" id="{0625F131-5412-011A-D42C-D98B81DF9253}"/>
              </a:ext>
            </a:extLst>
          </p:cNvPr>
          <p:cNvSpPr txBox="1">
            <a:spLocks noGrp="1"/>
          </p:cNvSpPr>
          <p:nvPr>
            <p:ph type="title"/>
          </p:nvPr>
        </p:nvSpPr>
        <p:spPr>
          <a:xfrm>
            <a:off x="407175" y="115841"/>
            <a:ext cx="8329650" cy="627900"/>
          </a:xfrm>
          <a:prstGeom prst="rect">
            <a:avLst/>
          </a:prstGeom>
          <a:noFill/>
          <a:ln>
            <a:noFill/>
          </a:ln>
        </p:spPr>
        <p:txBody>
          <a:bodyPr spcFirstLastPara="1" wrap="square" lIns="91425" tIns="91425" rIns="91425" bIns="91425" anchor="t" anchorCtr="0">
            <a:normAutofit fontScale="90000"/>
          </a:bodyPr>
          <a:lstStyle/>
          <a:p>
            <a:r>
              <a:rPr lang="en-GB" b="1" dirty="0"/>
              <a:t>Streaming Multiprocessor (SM)</a:t>
            </a:r>
            <a:br>
              <a:rPr lang="en-GB" b="1" dirty="0"/>
            </a:br>
            <a:br>
              <a:rPr lang="en-GB" b="1" i="0" u="none" strike="noStrike" dirty="0">
                <a:solidFill>
                  <a:srgbClr val="7030A0"/>
                </a:solidFill>
                <a:effectLst/>
              </a:rPr>
            </a:br>
            <a:endParaRPr lang="en-GB" b="1" i="0" u="none" strike="noStrike" dirty="0">
              <a:solidFill>
                <a:srgbClr val="7030A0"/>
              </a:solidFill>
              <a:effectLst/>
            </a:endParaRPr>
          </a:p>
        </p:txBody>
      </p:sp>
      <p:sp>
        <p:nvSpPr>
          <p:cNvPr id="3" name="TextBox 2">
            <a:extLst>
              <a:ext uri="{FF2B5EF4-FFF2-40B4-BE49-F238E27FC236}">
                <a16:creationId xmlns:a16="http://schemas.microsoft.com/office/drawing/2014/main" id="{7D23F948-5DF3-F0AF-D5AB-DB032E791EAB}"/>
              </a:ext>
            </a:extLst>
          </p:cNvPr>
          <p:cNvSpPr txBox="1"/>
          <p:nvPr/>
        </p:nvSpPr>
        <p:spPr>
          <a:xfrm>
            <a:off x="929898" y="695281"/>
            <a:ext cx="6044338" cy="4278094"/>
          </a:xfrm>
          <a:prstGeom prst="rect">
            <a:avLst/>
          </a:prstGeom>
          <a:noFill/>
        </p:spPr>
        <p:txBody>
          <a:bodyPr wrap="square">
            <a:spAutoFit/>
          </a:bodyPr>
          <a:lstStyle/>
          <a:p>
            <a:pPr>
              <a:buNone/>
            </a:pPr>
            <a:r>
              <a:rPr lang="en-GB" sz="1600" dirty="0"/>
              <a:t>A </a:t>
            </a:r>
            <a:r>
              <a:rPr lang="en-GB" sz="1600" b="1" dirty="0"/>
              <a:t>Streaming Multiprocessor (SM)</a:t>
            </a:r>
            <a:r>
              <a:rPr lang="en-GB" sz="1600" dirty="0"/>
              <a:t> is a fundamental building block of an NVIDIA GPU. Each SM contains:</a:t>
            </a:r>
          </a:p>
          <a:p>
            <a:pPr marL="285750" indent="-285750">
              <a:buFont typeface="Wingdings" pitchFamily="2" charset="2"/>
              <a:buChar char="Ø"/>
            </a:pPr>
            <a:r>
              <a:rPr lang="en-GB" sz="1600" dirty="0"/>
              <a:t>Multiple </a:t>
            </a:r>
            <a:r>
              <a:rPr lang="en-GB" sz="1600" b="1" dirty="0"/>
              <a:t>CUDA cores</a:t>
            </a:r>
            <a:r>
              <a:rPr lang="en-GB" sz="1600" dirty="0"/>
              <a:t> (the units that do computations),</a:t>
            </a:r>
          </a:p>
          <a:p>
            <a:pPr marL="285750" indent="-285750">
              <a:buFont typeface="Wingdings" pitchFamily="2" charset="2"/>
              <a:buChar char="Ø"/>
            </a:pPr>
            <a:r>
              <a:rPr lang="en-GB" sz="1600" dirty="0"/>
              <a:t>Shared resources like </a:t>
            </a:r>
            <a:r>
              <a:rPr lang="en-GB" sz="1600" b="1" dirty="0"/>
              <a:t>registers</a:t>
            </a:r>
            <a:r>
              <a:rPr lang="en-GB" sz="1600" dirty="0"/>
              <a:t>, </a:t>
            </a:r>
            <a:r>
              <a:rPr lang="en-GB" sz="1600" b="1" dirty="0"/>
              <a:t>shared memory</a:t>
            </a:r>
            <a:r>
              <a:rPr lang="en-GB" sz="1600" dirty="0"/>
              <a:t>, and </a:t>
            </a:r>
            <a:r>
              <a:rPr lang="en-GB" sz="1600" b="1" dirty="0"/>
              <a:t>instruction schedulers</a:t>
            </a:r>
            <a:r>
              <a:rPr lang="en-GB" sz="1600" dirty="0"/>
              <a:t>.</a:t>
            </a:r>
          </a:p>
          <a:p>
            <a:pPr marL="285750" indent="-285750">
              <a:buFont typeface="Wingdings" pitchFamily="2" charset="2"/>
              <a:buChar char="Ø"/>
            </a:pPr>
            <a:r>
              <a:rPr lang="en-GB" sz="1600" dirty="0"/>
              <a:t>The </a:t>
            </a:r>
            <a:r>
              <a:rPr lang="en-GB" sz="1600" b="1" dirty="0"/>
              <a:t>CUDA cores inside an SM work together</a:t>
            </a:r>
            <a:r>
              <a:rPr lang="en-GB" sz="1600" dirty="0"/>
              <a:t>, executing instructions in parallel. Threads running the same kernel are grouped into </a:t>
            </a:r>
            <a:r>
              <a:rPr lang="en-GB" sz="1600" b="1" dirty="0"/>
              <a:t>warps</a:t>
            </a:r>
            <a:r>
              <a:rPr lang="en-GB" sz="1600" dirty="0"/>
              <a:t> (typically 32 threads), and these warps are scheduled by the SM.</a:t>
            </a:r>
          </a:p>
          <a:p>
            <a:pPr marL="285750" indent="-285750">
              <a:buFont typeface="Wingdings" pitchFamily="2" charset="2"/>
              <a:buChar char="Ø"/>
            </a:pPr>
            <a:r>
              <a:rPr lang="en-GB" sz="1600" b="1" dirty="0"/>
              <a:t>It’s Importance:</a:t>
            </a:r>
          </a:p>
          <a:p>
            <a:pPr marL="285750" indent="-285750">
              <a:buFont typeface="Wingdings" pitchFamily="2" charset="2"/>
              <a:buChar char="Ø"/>
            </a:pPr>
            <a:r>
              <a:rPr lang="en-GB" sz="1600" dirty="0"/>
              <a:t>SMs allow </a:t>
            </a:r>
            <a:r>
              <a:rPr lang="en-GB" sz="1600" b="1" dirty="0"/>
              <a:t>massive parallelism</a:t>
            </a:r>
            <a:r>
              <a:rPr lang="en-GB" sz="1600" dirty="0"/>
              <a:t>, which is key to GPU acceleration.</a:t>
            </a:r>
          </a:p>
          <a:p>
            <a:pPr marL="285750" indent="-285750">
              <a:buFont typeface="Wingdings" pitchFamily="2" charset="2"/>
              <a:buChar char="Ø"/>
            </a:pPr>
            <a:r>
              <a:rPr lang="en-GB" sz="1600" dirty="0"/>
              <a:t>The </a:t>
            </a:r>
            <a:r>
              <a:rPr lang="en-GB" sz="1600" b="1" dirty="0"/>
              <a:t>efficiency of your GPU program</a:t>
            </a:r>
            <a:r>
              <a:rPr lang="en-GB" sz="1600" dirty="0"/>
              <a:t> depends heavily on how well it utilizes the SM's shared resources and memory hierarchy.</a:t>
            </a:r>
          </a:p>
          <a:p>
            <a:pPr marL="285750" indent="-285750">
              <a:buFont typeface="Wingdings" pitchFamily="2" charset="2"/>
              <a:buChar char="Ø"/>
            </a:pPr>
            <a:r>
              <a:rPr lang="en-GB" sz="1600" dirty="0"/>
              <a:t>Understanding SMs helps optimize thread and memory usage in CUDA programs.</a:t>
            </a:r>
          </a:p>
        </p:txBody>
      </p:sp>
    </p:spTree>
    <p:extLst>
      <p:ext uri="{BB962C8B-B14F-4D97-AF65-F5344CB8AC3E}">
        <p14:creationId xmlns:p14="http://schemas.microsoft.com/office/powerpoint/2010/main" val="38977380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0">
          <a:extLst>
            <a:ext uri="{FF2B5EF4-FFF2-40B4-BE49-F238E27FC236}">
              <a16:creationId xmlns:a16="http://schemas.microsoft.com/office/drawing/2014/main" id="{BD2F3937-80AF-36BE-6695-D7BF2BBCDB8D}"/>
            </a:ext>
          </a:extLst>
        </p:cNvPr>
        <p:cNvGrpSpPr/>
        <p:nvPr/>
      </p:nvGrpSpPr>
      <p:grpSpPr>
        <a:xfrm>
          <a:off x="0" y="0"/>
          <a:ext cx="0" cy="0"/>
          <a:chOff x="0" y="0"/>
          <a:chExt cx="0" cy="0"/>
        </a:xfrm>
      </p:grpSpPr>
      <p:sp>
        <p:nvSpPr>
          <p:cNvPr id="61" name="Google Shape;61;p4">
            <a:extLst>
              <a:ext uri="{FF2B5EF4-FFF2-40B4-BE49-F238E27FC236}">
                <a16:creationId xmlns:a16="http://schemas.microsoft.com/office/drawing/2014/main" id="{482DC042-14D6-6638-0329-8DE12AA127BD}"/>
              </a:ext>
            </a:extLst>
          </p:cNvPr>
          <p:cNvSpPr txBox="1">
            <a:spLocks noGrp="1"/>
          </p:cNvSpPr>
          <p:nvPr>
            <p:ph type="title"/>
          </p:nvPr>
        </p:nvSpPr>
        <p:spPr>
          <a:xfrm>
            <a:off x="407175" y="115841"/>
            <a:ext cx="8329650" cy="627900"/>
          </a:xfrm>
          <a:prstGeom prst="rect">
            <a:avLst/>
          </a:prstGeom>
          <a:noFill/>
          <a:ln>
            <a:noFill/>
          </a:ln>
        </p:spPr>
        <p:txBody>
          <a:bodyPr spcFirstLastPara="1" wrap="square" lIns="91425" tIns="91425" rIns="91425" bIns="91425" anchor="t" anchorCtr="0">
            <a:normAutofit fontScale="90000"/>
          </a:bodyPr>
          <a:lstStyle/>
          <a:p>
            <a:r>
              <a:rPr kumimoji="0" lang="en-US" altLang="en-US" sz="2700" b="1" i="0" u="none" strike="noStrike" cap="none" normalizeH="0" baseline="0" dirty="0">
                <a:ln>
                  <a:noFill/>
                </a:ln>
                <a:solidFill>
                  <a:srgbClr val="7030A0"/>
                </a:solidFill>
                <a:effectLst/>
                <a:latin typeface="Arial" panose="020B0604020202020204" pitchFamily="34" charset="0"/>
              </a:rPr>
              <a:t>Memory Hierarchy</a:t>
            </a:r>
            <a:br>
              <a:rPr kumimoji="0" lang="en-US" altLang="en-US" sz="2700" b="1" i="0" u="none" strike="noStrike" cap="none" normalizeH="0" baseline="0" dirty="0">
                <a:ln>
                  <a:noFill/>
                </a:ln>
                <a:solidFill>
                  <a:srgbClr val="7030A0"/>
                </a:solidFill>
                <a:effectLst/>
                <a:latin typeface="Arial" panose="020B0604020202020204" pitchFamily="34" charset="0"/>
              </a:rPr>
            </a:br>
            <a:br>
              <a:rPr lang="en-GB" b="1" dirty="0"/>
            </a:br>
            <a:br>
              <a:rPr lang="en-GB" b="1" i="0" u="none" strike="noStrike" dirty="0">
                <a:solidFill>
                  <a:srgbClr val="7030A0"/>
                </a:solidFill>
                <a:effectLst/>
              </a:rPr>
            </a:br>
            <a:endParaRPr lang="en-GB" b="1" i="0" u="none" strike="noStrike" dirty="0">
              <a:solidFill>
                <a:srgbClr val="7030A0"/>
              </a:solidFill>
              <a:effectLst/>
            </a:endParaRPr>
          </a:p>
        </p:txBody>
      </p:sp>
      <p:graphicFrame>
        <p:nvGraphicFramePr>
          <p:cNvPr id="5" name="Table 4">
            <a:extLst>
              <a:ext uri="{FF2B5EF4-FFF2-40B4-BE49-F238E27FC236}">
                <a16:creationId xmlns:a16="http://schemas.microsoft.com/office/drawing/2014/main" id="{BA59814B-C9D4-D001-E425-F6567BB6A7F3}"/>
              </a:ext>
            </a:extLst>
          </p:cNvPr>
          <p:cNvGraphicFramePr>
            <a:graphicFrameLocks noGrp="1"/>
          </p:cNvGraphicFramePr>
          <p:nvPr>
            <p:extLst>
              <p:ext uri="{D42A27DB-BD31-4B8C-83A1-F6EECF244321}">
                <p14:modId xmlns:p14="http://schemas.microsoft.com/office/powerpoint/2010/main" val="1725453127"/>
              </p:ext>
            </p:extLst>
          </p:nvPr>
        </p:nvGraphicFramePr>
        <p:xfrm>
          <a:off x="644384" y="1620904"/>
          <a:ext cx="6971830" cy="3508825"/>
        </p:xfrm>
        <a:graphic>
          <a:graphicData uri="http://schemas.openxmlformats.org/drawingml/2006/table">
            <a:tbl>
              <a:tblPr>
                <a:tableStyleId>{35758FB7-9AC5-4552-8A53-C91805E547FA}</a:tableStyleId>
              </a:tblPr>
              <a:tblGrid>
                <a:gridCol w="1394366">
                  <a:extLst>
                    <a:ext uri="{9D8B030D-6E8A-4147-A177-3AD203B41FA5}">
                      <a16:colId xmlns:a16="http://schemas.microsoft.com/office/drawing/2014/main" val="2448054292"/>
                    </a:ext>
                  </a:extLst>
                </a:gridCol>
                <a:gridCol w="1394366">
                  <a:extLst>
                    <a:ext uri="{9D8B030D-6E8A-4147-A177-3AD203B41FA5}">
                      <a16:colId xmlns:a16="http://schemas.microsoft.com/office/drawing/2014/main" val="2119705065"/>
                    </a:ext>
                  </a:extLst>
                </a:gridCol>
                <a:gridCol w="1394366">
                  <a:extLst>
                    <a:ext uri="{9D8B030D-6E8A-4147-A177-3AD203B41FA5}">
                      <a16:colId xmlns:a16="http://schemas.microsoft.com/office/drawing/2014/main" val="3849160139"/>
                    </a:ext>
                  </a:extLst>
                </a:gridCol>
                <a:gridCol w="1394366">
                  <a:extLst>
                    <a:ext uri="{9D8B030D-6E8A-4147-A177-3AD203B41FA5}">
                      <a16:colId xmlns:a16="http://schemas.microsoft.com/office/drawing/2014/main" val="874507536"/>
                    </a:ext>
                  </a:extLst>
                </a:gridCol>
                <a:gridCol w="1394366">
                  <a:extLst>
                    <a:ext uri="{9D8B030D-6E8A-4147-A177-3AD203B41FA5}">
                      <a16:colId xmlns:a16="http://schemas.microsoft.com/office/drawing/2014/main" val="3069712986"/>
                    </a:ext>
                  </a:extLst>
                </a:gridCol>
              </a:tblGrid>
              <a:tr h="341891">
                <a:tc>
                  <a:txBody>
                    <a:bodyPr/>
                    <a:lstStyle/>
                    <a:p>
                      <a:r>
                        <a:rPr lang="en-GB" sz="1100" b="1" dirty="0"/>
                        <a:t>Memory Type</a:t>
                      </a:r>
                    </a:p>
                  </a:txBody>
                  <a:tcPr marL="74809" marR="74809" marT="37405" marB="37405" anchor="ctr"/>
                </a:tc>
                <a:tc>
                  <a:txBody>
                    <a:bodyPr/>
                    <a:lstStyle/>
                    <a:p>
                      <a:r>
                        <a:rPr lang="en-GB" sz="1100" b="1" dirty="0"/>
                        <a:t>Location</a:t>
                      </a:r>
                    </a:p>
                  </a:txBody>
                  <a:tcPr marL="74809" marR="74809" marT="37405" marB="37405" anchor="ctr"/>
                </a:tc>
                <a:tc>
                  <a:txBody>
                    <a:bodyPr/>
                    <a:lstStyle/>
                    <a:p>
                      <a:r>
                        <a:rPr lang="en-GB" sz="1100" b="1" dirty="0"/>
                        <a:t>Access Scope</a:t>
                      </a:r>
                    </a:p>
                  </a:txBody>
                  <a:tcPr marL="74809" marR="74809" marT="37405" marB="37405" anchor="ctr"/>
                </a:tc>
                <a:tc>
                  <a:txBody>
                    <a:bodyPr/>
                    <a:lstStyle/>
                    <a:p>
                      <a:r>
                        <a:rPr lang="en-GB" sz="1100" b="1" dirty="0"/>
                        <a:t>Speed</a:t>
                      </a:r>
                    </a:p>
                  </a:txBody>
                  <a:tcPr marL="74809" marR="74809" marT="37405" marB="37405" anchor="ctr"/>
                </a:tc>
                <a:tc>
                  <a:txBody>
                    <a:bodyPr/>
                    <a:lstStyle/>
                    <a:p>
                      <a:r>
                        <a:rPr lang="en-GB" sz="1100" b="1" dirty="0"/>
                        <a:t>Usage Notes</a:t>
                      </a:r>
                    </a:p>
                  </a:txBody>
                  <a:tcPr marL="74809" marR="74809" marT="37405" marB="37405" anchor="ctr"/>
                </a:tc>
                <a:extLst>
                  <a:ext uri="{0D108BD9-81ED-4DB2-BD59-A6C34878D82A}">
                    <a16:rowId xmlns:a16="http://schemas.microsoft.com/office/drawing/2014/main" val="3125036575"/>
                  </a:ext>
                </a:extLst>
              </a:tr>
              <a:tr h="773031">
                <a:tc>
                  <a:txBody>
                    <a:bodyPr/>
                    <a:lstStyle/>
                    <a:p>
                      <a:r>
                        <a:rPr lang="en-GB" sz="1100" b="1"/>
                        <a:t>Registers</a:t>
                      </a:r>
                      <a:endParaRPr lang="en-GB" sz="1100"/>
                    </a:p>
                  </a:txBody>
                  <a:tcPr marL="74809" marR="74809" marT="37405" marB="37405" anchor="ctr"/>
                </a:tc>
                <a:tc>
                  <a:txBody>
                    <a:bodyPr/>
                    <a:lstStyle/>
                    <a:p>
                      <a:r>
                        <a:rPr lang="en-GB" sz="1100"/>
                        <a:t>Per thread</a:t>
                      </a:r>
                    </a:p>
                  </a:txBody>
                  <a:tcPr marL="74809" marR="74809" marT="37405" marB="37405" anchor="ctr"/>
                </a:tc>
                <a:tc>
                  <a:txBody>
                    <a:bodyPr/>
                    <a:lstStyle/>
                    <a:p>
                      <a:r>
                        <a:rPr lang="en-GB" sz="1100"/>
                        <a:t>Fastest access (private)</a:t>
                      </a:r>
                    </a:p>
                  </a:txBody>
                  <a:tcPr marL="74809" marR="74809" marT="37405" marB="37405" anchor="ctr"/>
                </a:tc>
                <a:tc>
                  <a:txBody>
                    <a:bodyPr/>
                    <a:lstStyle/>
                    <a:p>
                      <a:r>
                        <a:rPr lang="en-GB" sz="1100"/>
                        <a:t>⚡⚡⚡⚡⚡</a:t>
                      </a:r>
                    </a:p>
                  </a:txBody>
                  <a:tcPr marL="74809" marR="74809" marT="37405" marB="37405" anchor="ctr"/>
                </a:tc>
                <a:tc>
                  <a:txBody>
                    <a:bodyPr/>
                    <a:lstStyle/>
                    <a:p>
                      <a:r>
                        <a:rPr lang="en-GB" sz="1100"/>
                        <a:t>Used for local variables inside each thread. Limited in size.</a:t>
                      </a:r>
                    </a:p>
                  </a:txBody>
                  <a:tcPr marL="74809" marR="74809" marT="37405" marB="37405" anchor="ctr"/>
                </a:tc>
                <a:extLst>
                  <a:ext uri="{0D108BD9-81ED-4DB2-BD59-A6C34878D82A}">
                    <a16:rowId xmlns:a16="http://schemas.microsoft.com/office/drawing/2014/main" val="186853309"/>
                  </a:ext>
                </a:extLst>
              </a:tr>
              <a:tr h="773031">
                <a:tc>
                  <a:txBody>
                    <a:bodyPr/>
                    <a:lstStyle/>
                    <a:p>
                      <a:r>
                        <a:rPr lang="en-GB" sz="1100" b="1"/>
                        <a:t>Shared Memory</a:t>
                      </a:r>
                      <a:endParaRPr lang="en-GB" sz="1100"/>
                    </a:p>
                  </a:txBody>
                  <a:tcPr marL="74809" marR="74809" marT="37405" marB="37405" anchor="ctr"/>
                </a:tc>
                <a:tc>
                  <a:txBody>
                    <a:bodyPr/>
                    <a:lstStyle/>
                    <a:p>
                      <a:r>
                        <a:rPr lang="en-GB" sz="1100"/>
                        <a:t>Per SM (block)</a:t>
                      </a:r>
                    </a:p>
                  </a:txBody>
                  <a:tcPr marL="74809" marR="74809" marT="37405" marB="37405" anchor="ctr"/>
                </a:tc>
                <a:tc>
                  <a:txBody>
                    <a:bodyPr/>
                    <a:lstStyle/>
                    <a:p>
                      <a:r>
                        <a:rPr lang="en-GB" sz="1100"/>
                        <a:t>Shared within a block</a:t>
                      </a:r>
                    </a:p>
                  </a:txBody>
                  <a:tcPr marL="74809" marR="74809" marT="37405" marB="37405" anchor="ctr"/>
                </a:tc>
                <a:tc>
                  <a:txBody>
                    <a:bodyPr/>
                    <a:lstStyle/>
                    <a:p>
                      <a:r>
                        <a:rPr lang="en-GB" sz="1100"/>
                        <a:t>⚡⚡⚡⚡</a:t>
                      </a:r>
                    </a:p>
                  </a:txBody>
                  <a:tcPr marL="74809" marR="74809" marT="37405" marB="37405" anchor="ctr"/>
                </a:tc>
                <a:tc>
                  <a:txBody>
                    <a:bodyPr/>
                    <a:lstStyle/>
                    <a:p>
                      <a:r>
                        <a:rPr lang="en-GB" sz="1100"/>
                        <a:t>Very fast. Ideal for cooperation among threads in the same block.</a:t>
                      </a:r>
                    </a:p>
                  </a:txBody>
                  <a:tcPr marL="74809" marR="74809" marT="37405" marB="37405" anchor="ctr"/>
                </a:tc>
                <a:extLst>
                  <a:ext uri="{0D108BD9-81ED-4DB2-BD59-A6C34878D82A}">
                    <a16:rowId xmlns:a16="http://schemas.microsoft.com/office/drawing/2014/main" val="4109650214"/>
                  </a:ext>
                </a:extLst>
              </a:tr>
              <a:tr h="598476">
                <a:tc>
                  <a:txBody>
                    <a:bodyPr/>
                    <a:lstStyle/>
                    <a:p>
                      <a:r>
                        <a:rPr lang="en-GB" sz="1100" b="1"/>
                        <a:t>Global Memory</a:t>
                      </a:r>
                      <a:endParaRPr lang="en-GB" sz="1100"/>
                    </a:p>
                  </a:txBody>
                  <a:tcPr marL="74809" marR="74809" marT="37405" marB="37405" anchor="ctr"/>
                </a:tc>
                <a:tc>
                  <a:txBody>
                    <a:bodyPr/>
                    <a:lstStyle/>
                    <a:p>
                      <a:r>
                        <a:rPr lang="en-GB" sz="1100"/>
                        <a:t>Device-wide</a:t>
                      </a:r>
                    </a:p>
                  </a:txBody>
                  <a:tcPr marL="74809" marR="74809" marT="37405" marB="37405" anchor="ctr"/>
                </a:tc>
                <a:tc>
                  <a:txBody>
                    <a:bodyPr/>
                    <a:lstStyle/>
                    <a:p>
                      <a:r>
                        <a:rPr lang="en-GB" sz="1100"/>
                        <a:t>All threads can access</a:t>
                      </a:r>
                    </a:p>
                  </a:txBody>
                  <a:tcPr marL="74809" marR="74809" marT="37405" marB="37405" anchor="ctr"/>
                </a:tc>
                <a:tc>
                  <a:txBody>
                    <a:bodyPr/>
                    <a:lstStyle/>
                    <a:p>
                      <a:r>
                        <a:rPr lang="en-GB" sz="1100"/>
                        <a:t>⚡⚡</a:t>
                      </a:r>
                    </a:p>
                  </a:txBody>
                  <a:tcPr marL="74809" marR="74809" marT="37405" marB="37405" anchor="ctr"/>
                </a:tc>
                <a:tc>
                  <a:txBody>
                    <a:bodyPr/>
                    <a:lstStyle/>
                    <a:p>
                      <a:r>
                        <a:rPr lang="en-GB" sz="1100" dirty="0"/>
                        <a:t>High latency. Use efficiently-avoid frequent accesses.</a:t>
                      </a:r>
                    </a:p>
                  </a:txBody>
                  <a:tcPr marL="74809" marR="74809" marT="37405" marB="37405" anchor="ctr"/>
                </a:tc>
                <a:extLst>
                  <a:ext uri="{0D108BD9-81ED-4DB2-BD59-A6C34878D82A}">
                    <a16:rowId xmlns:a16="http://schemas.microsoft.com/office/drawing/2014/main" val="3113026420"/>
                  </a:ext>
                </a:extLst>
              </a:tr>
              <a:tr h="598476">
                <a:tc>
                  <a:txBody>
                    <a:bodyPr/>
                    <a:lstStyle/>
                    <a:p>
                      <a:r>
                        <a:rPr lang="en-GB" sz="1100" b="1"/>
                        <a:t>Constant Memory</a:t>
                      </a:r>
                      <a:endParaRPr lang="en-GB" sz="1100"/>
                    </a:p>
                  </a:txBody>
                  <a:tcPr marL="74809" marR="74809" marT="37405" marB="37405" anchor="ctr"/>
                </a:tc>
                <a:tc>
                  <a:txBody>
                    <a:bodyPr/>
                    <a:lstStyle/>
                    <a:p>
                      <a:r>
                        <a:rPr lang="en-GB" sz="1100"/>
                        <a:t>Device-wide</a:t>
                      </a:r>
                    </a:p>
                  </a:txBody>
                  <a:tcPr marL="74809" marR="74809" marT="37405" marB="37405" anchor="ctr"/>
                </a:tc>
                <a:tc>
                  <a:txBody>
                    <a:bodyPr/>
                    <a:lstStyle/>
                    <a:p>
                      <a:r>
                        <a:rPr lang="en-GB" sz="1100"/>
                        <a:t>Read-only for threads</a:t>
                      </a:r>
                    </a:p>
                  </a:txBody>
                  <a:tcPr marL="74809" marR="74809" marT="37405" marB="37405" anchor="ctr"/>
                </a:tc>
                <a:tc>
                  <a:txBody>
                    <a:bodyPr/>
                    <a:lstStyle/>
                    <a:p>
                      <a:r>
                        <a:rPr lang="en-GB" sz="1100"/>
                        <a:t>⚡⚡⚡</a:t>
                      </a:r>
                    </a:p>
                  </a:txBody>
                  <a:tcPr marL="74809" marR="74809" marT="37405" marB="37405" anchor="ctr"/>
                </a:tc>
                <a:tc>
                  <a:txBody>
                    <a:bodyPr/>
                    <a:lstStyle/>
                    <a:p>
                      <a:r>
                        <a:rPr lang="en-GB" sz="1100"/>
                        <a:t>Optimized for broadcast-style access.</a:t>
                      </a:r>
                    </a:p>
                  </a:txBody>
                  <a:tcPr marL="74809" marR="74809" marT="37405" marB="37405" anchor="ctr"/>
                </a:tc>
                <a:extLst>
                  <a:ext uri="{0D108BD9-81ED-4DB2-BD59-A6C34878D82A}">
                    <a16:rowId xmlns:a16="http://schemas.microsoft.com/office/drawing/2014/main" val="3591280047"/>
                  </a:ext>
                </a:extLst>
              </a:tr>
              <a:tr h="423920">
                <a:tc>
                  <a:txBody>
                    <a:bodyPr/>
                    <a:lstStyle/>
                    <a:p>
                      <a:r>
                        <a:rPr lang="en-GB" sz="1100" b="1"/>
                        <a:t>Texture/Surface</a:t>
                      </a:r>
                      <a:endParaRPr lang="en-GB" sz="1100"/>
                    </a:p>
                  </a:txBody>
                  <a:tcPr marL="74809" marR="74809" marT="37405" marB="37405" anchor="ctr"/>
                </a:tc>
                <a:tc>
                  <a:txBody>
                    <a:bodyPr/>
                    <a:lstStyle/>
                    <a:p>
                      <a:r>
                        <a:rPr lang="en-GB" sz="1100"/>
                        <a:t>Specialized cache</a:t>
                      </a:r>
                    </a:p>
                  </a:txBody>
                  <a:tcPr marL="74809" marR="74809" marT="37405" marB="37405" anchor="ctr"/>
                </a:tc>
                <a:tc>
                  <a:txBody>
                    <a:bodyPr/>
                    <a:lstStyle/>
                    <a:p>
                      <a:r>
                        <a:rPr lang="en-GB" sz="1100"/>
                        <a:t>Read-only (often 2D/3D)</a:t>
                      </a:r>
                    </a:p>
                  </a:txBody>
                  <a:tcPr marL="74809" marR="74809" marT="37405" marB="37405" anchor="ctr"/>
                </a:tc>
                <a:tc>
                  <a:txBody>
                    <a:bodyPr/>
                    <a:lstStyle/>
                    <a:p>
                      <a:endParaRPr lang="en-US" sz="1100" dirty="0"/>
                    </a:p>
                  </a:txBody>
                  <a:tcPr marL="74809" marR="74809" marT="37405" marB="37405"/>
                </a:tc>
                <a:tc>
                  <a:txBody>
                    <a:bodyPr/>
                    <a:lstStyle/>
                    <a:p>
                      <a:endParaRPr lang="en-US" sz="1100" dirty="0"/>
                    </a:p>
                  </a:txBody>
                  <a:tcPr marL="74809" marR="74809" marT="37405" marB="37405"/>
                </a:tc>
                <a:extLst>
                  <a:ext uri="{0D108BD9-81ED-4DB2-BD59-A6C34878D82A}">
                    <a16:rowId xmlns:a16="http://schemas.microsoft.com/office/drawing/2014/main" val="2432211846"/>
                  </a:ext>
                </a:extLst>
              </a:tr>
            </a:tbl>
          </a:graphicData>
        </a:graphic>
      </p:graphicFrame>
      <p:sp>
        <p:nvSpPr>
          <p:cNvPr id="6" name="Rectangle 2">
            <a:extLst>
              <a:ext uri="{FF2B5EF4-FFF2-40B4-BE49-F238E27FC236}">
                <a16:creationId xmlns:a16="http://schemas.microsoft.com/office/drawing/2014/main" id="{D474D7A7-10D6-A7A9-A793-B597A1F09244}"/>
              </a:ext>
            </a:extLst>
          </p:cNvPr>
          <p:cNvSpPr>
            <a:spLocks noChangeArrowheads="1"/>
          </p:cNvSpPr>
          <p:nvPr/>
        </p:nvSpPr>
        <p:spPr bwMode="auto">
          <a:xfrm>
            <a:off x="407175" y="712963"/>
            <a:ext cx="19681690" cy="9848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Arial" panose="020B0604020202020204" pitchFamily="34" charset="0"/>
              </a:rPr>
              <a:t>In GPU computing, </a:t>
            </a:r>
            <a:r>
              <a:rPr kumimoji="0" lang="en-US" altLang="en-US" b="1" i="0" u="none" strike="noStrike" cap="none" normalizeH="0" baseline="0" dirty="0">
                <a:ln>
                  <a:noFill/>
                </a:ln>
                <a:solidFill>
                  <a:schemeClr val="tx1"/>
                </a:solidFill>
                <a:effectLst/>
                <a:latin typeface="Arial" panose="020B0604020202020204" pitchFamily="34" charset="0"/>
              </a:rPr>
              <a:t>memory hierarchy</a:t>
            </a:r>
            <a:r>
              <a:rPr kumimoji="0" lang="en-US" altLang="en-US" b="0" i="0" u="none" strike="noStrike" cap="none" normalizeH="0" baseline="0" dirty="0">
                <a:ln>
                  <a:noFill/>
                </a:ln>
                <a:solidFill>
                  <a:schemeClr val="tx1"/>
                </a:solidFill>
                <a:effectLst/>
                <a:latin typeface="Arial" panose="020B0604020202020204" pitchFamily="34" charset="0"/>
              </a:rPr>
              <a:t> refers to the different types of memory available within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Arial" panose="020B0604020202020204" pitchFamily="34" charset="0"/>
              </a:rPr>
              <a:t>the GPU and how they differ in </a:t>
            </a:r>
            <a:r>
              <a:rPr kumimoji="0" lang="en-US" altLang="en-US" b="1" i="0" u="none" strike="noStrike" cap="none" normalizeH="0" baseline="0" dirty="0">
                <a:ln>
                  <a:noFill/>
                </a:ln>
                <a:solidFill>
                  <a:schemeClr val="tx1"/>
                </a:solidFill>
                <a:effectLst/>
                <a:latin typeface="Arial" panose="020B0604020202020204" pitchFamily="34" charset="0"/>
              </a:rPr>
              <a:t>speed, size, and scope</a:t>
            </a:r>
            <a:r>
              <a:rPr kumimoji="0" lang="en-US" altLang="en-US" b="0" i="0" u="none" strike="noStrike" cap="none" normalizeH="0" baseline="0" dirty="0">
                <a:ln>
                  <a:noFill/>
                </a:ln>
                <a:solidFill>
                  <a:schemeClr val="tx1"/>
                </a:solidFill>
                <a:effectLst/>
                <a:latin typeface="Arial" panose="020B0604020202020204" pitchFamily="34" charset="0"/>
              </a:rPr>
              <a:t>. Understanding this hierarchy is crucial for</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Arial" panose="020B0604020202020204" pitchFamily="34" charset="0"/>
              </a:rPr>
              <a:t> writing efficient GPU code. Here's a breakdown of the key memory types: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6880114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0">
          <a:extLst>
            <a:ext uri="{FF2B5EF4-FFF2-40B4-BE49-F238E27FC236}">
              <a16:creationId xmlns:a16="http://schemas.microsoft.com/office/drawing/2014/main" id="{F3550D99-4626-981D-4F3C-9F53C5F61104}"/>
            </a:ext>
          </a:extLst>
        </p:cNvPr>
        <p:cNvGrpSpPr/>
        <p:nvPr/>
      </p:nvGrpSpPr>
      <p:grpSpPr>
        <a:xfrm>
          <a:off x="0" y="0"/>
          <a:ext cx="0" cy="0"/>
          <a:chOff x="0" y="0"/>
          <a:chExt cx="0" cy="0"/>
        </a:xfrm>
      </p:grpSpPr>
      <p:sp>
        <p:nvSpPr>
          <p:cNvPr id="61" name="Google Shape;61;p4">
            <a:extLst>
              <a:ext uri="{FF2B5EF4-FFF2-40B4-BE49-F238E27FC236}">
                <a16:creationId xmlns:a16="http://schemas.microsoft.com/office/drawing/2014/main" id="{CD883667-EDD7-9945-1BCB-8AC983CF4D08}"/>
              </a:ext>
            </a:extLst>
          </p:cNvPr>
          <p:cNvSpPr txBox="1">
            <a:spLocks noGrp="1"/>
          </p:cNvSpPr>
          <p:nvPr>
            <p:ph type="title"/>
          </p:nvPr>
        </p:nvSpPr>
        <p:spPr>
          <a:xfrm>
            <a:off x="407175" y="115841"/>
            <a:ext cx="8329650" cy="627900"/>
          </a:xfrm>
          <a:prstGeom prst="rect">
            <a:avLst/>
          </a:prstGeom>
          <a:noFill/>
          <a:ln>
            <a:noFill/>
          </a:ln>
        </p:spPr>
        <p:txBody>
          <a:bodyPr spcFirstLastPara="1" wrap="square" lIns="91425" tIns="91425" rIns="91425" bIns="91425" anchor="t" anchorCtr="0">
            <a:normAutofit fontScale="90000"/>
          </a:bodyPr>
          <a:lstStyle/>
          <a:p>
            <a:r>
              <a:rPr lang="en-GB" b="1" i="0" u="none" strike="noStrike" dirty="0">
                <a:solidFill>
                  <a:srgbClr val="7030A0"/>
                </a:solidFill>
                <a:effectLst/>
              </a:rPr>
              <a:t>Importance of Memory </a:t>
            </a:r>
            <a:r>
              <a:rPr lang="en-GB" dirty="0">
                <a:solidFill>
                  <a:srgbClr val="7030A0"/>
                </a:solidFill>
              </a:rPr>
              <a:t>H</a:t>
            </a:r>
            <a:r>
              <a:rPr lang="en-GB" b="1" i="0" u="none" strike="noStrike" dirty="0">
                <a:solidFill>
                  <a:srgbClr val="7030A0"/>
                </a:solidFill>
                <a:effectLst/>
              </a:rPr>
              <a:t>ierarchy</a:t>
            </a:r>
            <a:br>
              <a:rPr lang="en-GB" b="1" i="0" u="none" strike="noStrike" dirty="0">
                <a:solidFill>
                  <a:srgbClr val="7030A0"/>
                </a:solidFill>
                <a:effectLst/>
              </a:rPr>
            </a:br>
            <a:br>
              <a:rPr lang="en-GB" b="1" i="0" u="none" strike="noStrike" dirty="0">
                <a:solidFill>
                  <a:srgbClr val="7030A0"/>
                </a:solidFill>
                <a:effectLst/>
              </a:rPr>
            </a:br>
            <a:br>
              <a:rPr lang="en-GB" b="1" i="0" u="none" strike="noStrike" dirty="0">
                <a:solidFill>
                  <a:srgbClr val="7030A0"/>
                </a:solidFill>
                <a:effectLst/>
              </a:rPr>
            </a:br>
            <a:endParaRPr lang="en-GB" b="1" i="0" u="none" strike="noStrike" dirty="0">
              <a:solidFill>
                <a:srgbClr val="7030A0"/>
              </a:solidFill>
              <a:effectLst/>
            </a:endParaRPr>
          </a:p>
        </p:txBody>
      </p:sp>
      <p:sp>
        <p:nvSpPr>
          <p:cNvPr id="3" name="TextBox 2">
            <a:extLst>
              <a:ext uri="{FF2B5EF4-FFF2-40B4-BE49-F238E27FC236}">
                <a16:creationId xmlns:a16="http://schemas.microsoft.com/office/drawing/2014/main" id="{49CE4D36-8574-43C8-63D2-45778653A337}"/>
              </a:ext>
            </a:extLst>
          </p:cNvPr>
          <p:cNvSpPr txBox="1"/>
          <p:nvPr/>
        </p:nvSpPr>
        <p:spPr>
          <a:xfrm>
            <a:off x="798163" y="1153333"/>
            <a:ext cx="4649490" cy="2800767"/>
          </a:xfrm>
          <a:prstGeom prst="rect">
            <a:avLst/>
          </a:prstGeom>
          <a:noFill/>
        </p:spPr>
        <p:txBody>
          <a:bodyPr wrap="square">
            <a:spAutoFit/>
          </a:bodyPr>
          <a:lstStyle/>
          <a:p>
            <a:pPr marL="285750" indent="-285750">
              <a:buFont typeface="Wingdings" pitchFamily="2" charset="2"/>
              <a:buChar char="Ø"/>
            </a:pPr>
            <a:r>
              <a:rPr lang="en-GB" sz="1600" dirty="0"/>
              <a:t>Performance is greatly influenced by how you use memory.</a:t>
            </a:r>
          </a:p>
          <a:p>
            <a:pPr marL="285750" indent="-285750">
              <a:buFont typeface="Wingdings" pitchFamily="2" charset="2"/>
              <a:buChar char="Ø"/>
            </a:pPr>
            <a:endParaRPr lang="en-GB" sz="1600" dirty="0"/>
          </a:p>
          <a:p>
            <a:pPr marL="285750" indent="-285750">
              <a:buFont typeface="Wingdings" pitchFamily="2" charset="2"/>
              <a:buChar char="Ø"/>
            </a:pPr>
            <a:r>
              <a:rPr lang="en-GB" sz="1600" b="1" dirty="0"/>
              <a:t>Registers and shared memory</a:t>
            </a:r>
            <a:r>
              <a:rPr lang="en-GB" sz="1600" dirty="0"/>
              <a:t> are fast but limited in size.</a:t>
            </a:r>
          </a:p>
          <a:p>
            <a:pPr marL="285750" indent="-285750">
              <a:buFont typeface="Wingdings" pitchFamily="2" charset="2"/>
              <a:buChar char="Ø"/>
            </a:pPr>
            <a:endParaRPr lang="en-GB" sz="1600" dirty="0"/>
          </a:p>
          <a:p>
            <a:pPr marL="285750" indent="-285750">
              <a:buFont typeface="Wingdings" pitchFamily="2" charset="2"/>
              <a:buChar char="Ø"/>
            </a:pPr>
            <a:r>
              <a:rPr lang="en-GB" sz="1600" b="1" dirty="0"/>
              <a:t>Global memory</a:t>
            </a:r>
            <a:r>
              <a:rPr lang="en-GB" sz="1600" dirty="0"/>
              <a:t> is abundant but slow, so minimizing access or coalescing it is key.</a:t>
            </a:r>
          </a:p>
          <a:p>
            <a:pPr marL="285750" indent="-285750">
              <a:buFont typeface="Wingdings" pitchFamily="2" charset="2"/>
              <a:buChar char="Ø"/>
            </a:pPr>
            <a:endParaRPr lang="en-GB" sz="1600" dirty="0"/>
          </a:p>
          <a:p>
            <a:pPr marL="285750" indent="-285750">
              <a:buFont typeface="Wingdings" pitchFamily="2" charset="2"/>
              <a:buChar char="Ø"/>
            </a:pPr>
            <a:r>
              <a:rPr lang="en-GB" sz="1600" dirty="0"/>
              <a:t>Organizing data and computation to match this hierarchy results in </a:t>
            </a:r>
            <a:r>
              <a:rPr lang="en-GB" sz="1600" b="1" dirty="0"/>
              <a:t>massive speedups</a:t>
            </a:r>
            <a:r>
              <a:rPr lang="en-GB" sz="1600" dirty="0"/>
              <a:t>.</a:t>
            </a:r>
          </a:p>
        </p:txBody>
      </p:sp>
      <p:pic>
        <p:nvPicPr>
          <p:cNvPr id="5" name="Picture 4" descr="A diagram of a memory&#10;&#10;AI-generated content may be incorrect.">
            <a:extLst>
              <a:ext uri="{FF2B5EF4-FFF2-40B4-BE49-F238E27FC236}">
                <a16:creationId xmlns:a16="http://schemas.microsoft.com/office/drawing/2014/main" id="{E38762D0-64A5-8404-C23A-361ED0DA4011}"/>
              </a:ext>
            </a:extLst>
          </p:cNvPr>
          <p:cNvPicPr>
            <a:picLocks noChangeAspect="1"/>
          </p:cNvPicPr>
          <p:nvPr/>
        </p:nvPicPr>
        <p:blipFill>
          <a:blip r:embed="rId3"/>
          <a:stretch>
            <a:fillRect/>
          </a:stretch>
        </p:blipFill>
        <p:spPr>
          <a:xfrm>
            <a:off x="5105755" y="429791"/>
            <a:ext cx="4345205" cy="4221351"/>
          </a:xfrm>
          <a:prstGeom prst="rect">
            <a:avLst/>
          </a:prstGeom>
        </p:spPr>
      </p:pic>
    </p:spTree>
    <p:extLst>
      <p:ext uri="{BB962C8B-B14F-4D97-AF65-F5344CB8AC3E}">
        <p14:creationId xmlns:p14="http://schemas.microsoft.com/office/powerpoint/2010/main" val="42336348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0">
          <a:extLst>
            <a:ext uri="{FF2B5EF4-FFF2-40B4-BE49-F238E27FC236}">
              <a16:creationId xmlns:a16="http://schemas.microsoft.com/office/drawing/2014/main" id="{8A5663D4-950F-9DF3-2F11-460FFCAA75FE}"/>
            </a:ext>
          </a:extLst>
        </p:cNvPr>
        <p:cNvGrpSpPr/>
        <p:nvPr/>
      </p:nvGrpSpPr>
      <p:grpSpPr>
        <a:xfrm>
          <a:off x="0" y="0"/>
          <a:ext cx="0" cy="0"/>
          <a:chOff x="0" y="0"/>
          <a:chExt cx="0" cy="0"/>
        </a:xfrm>
      </p:grpSpPr>
      <p:sp>
        <p:nvSpPr>
          <p:cNvPr id="61" name="Google Shape;61;p4">
            <a:extLst>
              <a:ext uri="{FF2B5EF4-FFF2-40B4-BE49-F238E27FC236}">
                <a16:creationId xmlns:a16="http://schemas.microsoft.com/office/drawing/2014/main" id="{BF18489D-BBEE-0A3E-1714-05C3FC4439E0}"/>
              </a:ext>
            </a:extLst>
          </p:cNvPr>
          <p:cNvSpPr txBox="1">
            <a:spLocks noGrp="1"/>
          </p:cNvSpPr>
          <p:nvPr>
            <p:ph type="title"/>
          </p:nvPr>
        </p:nvSpPr>
        <p:spPr>
          <a:xfrm>
            <a:off x="407175" y="115841"/>
            <a:ext cx="8329650" cy="627900"/>
          </a:xfrm>
          <a:prstGeom prst="rect">
            <a:avLst/>
          </a:prstGeom>
          <a:noFill/>
          <a:ln>
            <a:noFill/>
          </a:ln>
        </p:spPr>
        <p:txBody>
          <a:bodyPr spcFirstLastPara="1" wrap="square" lIns="91425" tIns="91425" rIns="91425" bIns="91425" anchor="t" anchorCtr="0">
            <a:normAutofit fontScale="90000"/>
          </a:bodyPr>
          <a:lstStyle/>
          <a:p>
            <a:r>
              <a:rPr lang="en-GB" b="1" dirty="0"/>
              <a:t>Memory Bandwidth &amp; Latency</a:t>
            </a:r>
            <a:br>
              <a:rPr lang="en-GB" b="1" dirty="0"/>
            </a:br>
            <a:br>
              <a:rPr lang="en-GB" b="0" i="0" u="none" strike="noStrike" dirty="0">
                <a:solidFill>
                  <a:srgbClr val="1F1F1F"/>
                </a:solidFill>
                <a:effectLst/>
                <a:latin typeface="Roboto" panose="02000000000000000000" pitchFamily="2" charset="0"/>
              </a:rPr>
            </a:br>
            <a:br>
              <a:rPr lang="en-GB" b="1" i="0" u="none" strike="noStrike" dirty="0">
                <a:solidFill>
                  <a:srgbClr val="7030A0"/>
                </a:solidFill>
                <a:effectLst/>
              </a:rPr>
            </a:br>
            <a:br>
              <a:rPr lang="en-GB" b="1" i="0" u="none" strike="noStrike" dirty="0">
                <a:solidFill>
                  <a:srgbClr val="7030A0"/>
                </a:solidFill>
                <a:effectLst/>
              </a:rPr>
            </a:br>
            <a:br>
              <a:rPr lang="en-GB" b="1" i="0" u="none" strike="noStrike" dirty="0">
                <a:solidFill>
                  <a:srgbClr val="7030A0"/>
                </a:solidFill>
                <a:effectLst/>
              </a:rPr>
            </a:br>
            <a:endParaRPr lang="en-GB" b="1" i="0" u="none" strike="noStrike" dirty="0">
              <a:solidFill>
                <a:srgbClr val="7030A0"/>
              </a:solidFill>
              <a:effectLst/>
            </a:endParaRPr>
          </a:p>
        </p:txBody>
      </p:sp>
      <p:sp>
        <p:nvSpPr>
          <p:cNvPr id="4" name="TextBox 3">
            <a:extLst>
              <a:ext uri="{FF2B5EF4-FFF2-40B4-BE49-F238E27FC236}">
                <a16:creationId xmlns:a16="http://schemas.microsoft.com/office/drawing/2014/main" id="{F8AB633E-5D1E-CDE3-8DD8-DBAB1D43B6A2}"/>
              </a:ext>
            </a:extLst>
          </p:cNvPr>
          <p:cNvSpPr txBox="1"/>
          <p:nvPr/>
        </p:nvSpPr>
        <p:spPr>
          <a:xfrm>
            <a:off x="340963" y="743741"/>
            <a:ext cx="8609308" cy="3323987"/>
          </a:xfrm>
          <a:prstGeom prst="rect">
            <a:avLst/>
          </a:prstGeom>
          <a:noFill/>
        </p:spPr>
        <p:txBody>
          <a:bodyPr wrap="square">
            <a:spAutoFit/>
          </a:bodyPr>
          <a:lstStyle/>
          <a:p>
            <a:pPr>
              <a:buNone/>
            </a:pPr>
            <a:r>
              <a:rPr lang="en-GB" dirty="0"/>
              <a:t>When working with GPUs, two critical performance concepts to understand are </a:t>
            </a:r>
            <a:r>
              <a:rPr lang="en-GB" b="1" dirty="0"/>
              <a:t>memory bandwidth</a:t>
            </a:r>
            <a:r>
              <a:rPr lang="en-GB" dirty="0"/>
              <a:t> and </a:t>
            </a:r>
            <a:r>
              <a:rPr lang="en-GB" b="1" dirty="0"/>
              <a:t>latency</a:t>
            </a:r>
            <a:r>
              <a:rPr lang="en-GB" dirty="0"/>
              <a:t>:</a:t>
            </a:r>
          </a:p>
          <a:p>
            <a:pPr>
              <a:buNone/>
            </a:pPr>
            <a:r>
              <a:rPr lang="en-GB" b="1" dirty="0"/>
              <a:t>Memory Bandwidth</a:t>
            </a:r>
          </a:p>
          <a:p>
            <a:pPr marL="342900" indent="-342900">
              <a:buFont typeface="+mj-lt"/>
              <a:buAutoNum type="arabicPeriod"/>
            </a:pPr>
            <a:r>
              <a:rPr lang="en-GB" dirty="0"/>
              <a:t>This is the </a:t>
            </a:r>
            <a:r>
              <a:rPr lang="en-GB" b="1" dirty="0"/>
              <a:t>maximum rate</a:t>
            </a:r>
            <a:r>
              <a:rPr lang="en-GB" dirty="0"/>
              <a:t> at which data can be transferred between the GPU’s memory and its processing cores.</a:t>
            </a:r>
          </a:p>
          <a:p>
            <a:pPr marL="342900" indent="-342900">
              <a:buFont typeface="+mj-lt"/>
              <a:buAutoNum type="arabicPeriod"/>
            </a:pPr>
            <a:r>
              <a:rPr lang="en-GB" dirty="0"/>
              <a:t>Think of it like the </a:t>
            </a:r>
            <a:r>
              <a:rPr lang="en-GB" b="1" dirty="0"/>
              <a:t>width of a highway</a:t>
            </a:r>
            <a:r>
              <a:rPr lang="en-GB" dirty="0"/>
              <a:t>—the wider it is, the more cars (data) can travel at the same time.</a:t>
            </a:r>
          </a:p>
          <a:p>
            <a:pPr marL="342900" indent="-342900">
              <a:buFont typeface="+mj-lt"/>
              <a:buAutoNum type="arabicPeriod"/>
            </a:pPr>
            <a:r>
              <a:rPr lang="en-GB" dirty="0"/>
              <a:t>GPUs are designed with </a:t>
            </a:r>
            <a:r>
              <a:rPr lang="en-GB" b="1" dirty="0"/>
              <a:t>very high bandwidth</a:t>
            </a:r>
            <a:r>
              <a:rPr lang="en-GB" dirty="0"/>
              <a:t> to move massive amounts of data quickly for parallel tasks like image processing or deep learning.</a:t>
            </a:r>
          </a:p>
          <a:p>
            <a:pPr>
              <a:buNone/>
            </a:pPr>
            <a:r>
              <a:rPr lang="en-GB" b="1" dirty="0"/>
              <a:t>Memory Latency</a:t>
            </a:r>
          </a:p>
          <a:p>
            <a:pPr marL="342900" indent="-342900">
              <a:buFont typeface="+mj-lt"/>
              <a:buAutoNum type="arabicPeriod"/>
            </a:pPr>
            <a:r>
              <a:rPr lang="en-GB" dirty="0"/>
              <a:t>Latency is the </a:t>
            </a:r>
            <a:r>
              <a:rPr lang="en-GB" b="1" dirty="0"/>
              <a:t>delay</a:t>
            </a:r>
            <a:r>
              <a:rPr lang="en-GB" dirty="0"/>
              <a:t> between issuing a memory request and receiving the data.</a:t>
            </a:r>
          </a:p>
          <a:p>
            <a:pPr marL="342900" indent="-342900">
              <a:buFont typeface="+mj-lt"/>
              <a:buAutoNum type="arabicPeriod"/>
            </a:pPr>
            <a:r>
              <a:rPr lang="en-GB" dirty="0"/>
              <a:t>Imagine latency as the </a:t>
            </a:r>
            <a:r>
              <a:rPr lang="en-GB" b="1" dirty="0"/>
              <a:t>reaction time</a:t>
            </a:r>
            <a:r>
              <a:rPr lang="en-GB" dirty="0"/>
              <a:t> before a car even starts moving on the highway.</a:t>
            </a:r>
          </a:p>
          <a:p>
            <a:pPr marL="342900" indent="-342900">
              <a:buFont typeface="+mj-lt"/>
              <a:buAutoNum type="arabicPeriod"/>
            </a:pPr>
            <a:r>
              <a:rPr lang="en-GB" dirty="0"/>
              <a:t>GPUs have relatively </a:t>
            </a:r>
            <a:r>
              <a:rPr lang="en-GB" b="1" dirty="0"/>
              <a:t>high latency</a:t>
            </a:r>
            <a:r>
              <a:rPr lang="en-GB" dirty="0"/>
              <a:t> compared to CPUs because they prioritize throughput (moving a lot of data fast), not instant response.</a:t>
            </a:r>
          </a:p>
          <a:p>
            <a:pPr algn="l"/>
            <a:endParaRPr lang="en-GB" b="1" i="0" u="none" strike="noStrike" dirty="0">
              <a:solidFill>
                <a:srgbClr val="000000"/>
              </a:solidFill>
              <a:effectLst/>
            </a:endParaRPr>
          </a:p>
        </p:txBody>
      </p:sp>
    </p:spTree>
    <p:extLst>
      <p:ext uri="{BB962C8B-B14F-4D97-AF65-F5344CB8AC3E}">
        <p14:creationId xmlns:p14="http://schemas.microsoft.com/office/powerpoint/2010/main" val="2557568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0">
          <a:extLst>
            <a:ext uri="{FF2B5EF4-FFF2-40B4-BE49-F238E27FC236}">
              <a16:creationId xmlns:a16="http://schemas.microsoft.com/office/drawing/2014/main" id="{00AA276C-2189-76D1-521A-87967B29B7B2}"/>
            </a:ext>
          </a:extLst>
        </p:cNvPr>
        <p:cNvGrpSpPr/>
        <p:nvPr/>
      </p:nvGrpSpPr>
      <p:grpSpPr>
        <a:xfrm>
          <a:off x="0" y="0"/>
          <a:ext cx="0" cy="0"/>
          <a:chOff x="0" y="0"/>
          <a:chExt cx="0" cy="0"/>
        </a:xfrm>
      </p:grpSpPr>
      <p:sp>
        <p:nvSpPr>
          <p:cNvPr id="61" name="Google Shape;61;p4">
            <a:extLst>
              <a:ext uri="{FF2B5EF4-FFF2-40B4-BE49-F238E27FC236}">
                <a16:creationId xmlns:a16="http://schemas.microsoft.com/office/drawing/2014/main" id="{793CE9C5-E3F5-4C70-4512-F365CA401FEA}"/>
              </a:ext>
            </a:extLst>
          </p:cNvPr>
          <p:cNvSpPr txBox="1">
            <a:spLocks noGrp="1"/>
          </p:cNvSpPr>
          <p:nvPr>
            <p:ph type="title"/>
          </p:nvPr>
        </p:nvSpPr>
        <p:spPr>
          <a:xfrm>
            <a:off x="407175" y="115841"/>
            <a:ext cx="8329650" cy="627900"/>
          </a:xfrm>
          <a:prstGeom prst="rect">
            <a:avLst/>
          </a:prstGeom>
          <a:noFill/>
          <a:ln>
            <a:noFill/>
          </a:ln>
        </p:spPr>
        <p:txBody>
          <a:bodyPr spcFirstLastPara="1" wrap="square" lIns="91425" tIns="91425" rIns="91425" bIns="91425" anchor="t" anchorCtr="0">
            <a:normAutofit fontScale="90000"/>
          </a:bodyPr>
          <a:lstStyle/>
          <a:p>
            <a:r>
              <a:rPr lang="en-GB" b="1" dirty="0"/>
              <a:t>Importance of Memory Bandwidth &amp; Latency</a:t>
            </a:r>
            <a:br>
              <a:rPr lang="en-GB" b="1" dirty="0"/>
            </a:br>
            <a:br>
              <a:rPr lang="en-GB" b="0" i="0" u="none" strike="noStrike" dirty="0">
                <a:solidFill>
                  <a:srgbClr val="1F1F1F"/>
                </a:solidFill>
                <a:effectLst/>
                <a:latin typeface="Roboto" panose="02000000000000000000" pitchFamily="2" charset="0"/>
              </a:rPr>
            </a:br>
            <a:br>
              <a:rPr lang="en-GB" b="1" i="0" u="none" strike="noStrike" dirty="0">
                <a:solidFill>
                  <a:srgbClr val="7030A0"/>
                </a:solidFill>
                <a:effectLst/>
              </a:rPr>
            </a:br>
            <a:br>
              <a:rPr lang="en-GB" b="1" i="0" u="none" strike="noStrike" dirty="0">
                <a:solidFill>
                  <a:srgbClr val="7030A0"/>
                </a:solidFill>
                <a:effectLst/>
              </a:rPr>
            </a:br>
            <a:br>
              <a:rPr lang="en-GB" b="1" i="0" u="none" strike="noStrike" dirty="0">
                <a:solidFill>
                  <a:srgbClr val="7030A0"/>
                </a:solidFill>
                <a:effectLst/>
              </a:rPr>
            </a:br>
            <a:endParaRPr lang="en-GB" b="1" i="0" u="none" strike="noStrike" dirty="0">
              <a:solidFill>
                <a:srgbClr val="7030A0"/>
              </a:solidFill>
              <a:effectLst/>
            </a:endParaRPr>
          </a:p>
        </p:txBody>
      </p:sp>
      <p:sp>
        <p:nvSpPr>
          <p:cNvPr id="4" name="TextBox 3">
            <a:extLst>
              <a:ext uri="{FF2B5EF4-FFF2-40B4-BE49-F238E27FC236}">
                <a16:creationId xmlns:a16="http://schemas.microsoft.com/office/drawing/2014/main" id="{6A6A8718-B992-0A78-D39D-6E997F1B8287}"/>
              </a:ext>
            </a:extLst>
          </p:cNvPr>
          <p:cNvSpPr txBox="1"/>
          <p:nvPr/>
        </p:nvSpPr>
        <p:spPr>
          <a:xfrm>
            <a:off x="340964" y="743741"/>
            <a:ext cx="3979814" cy="3108543"/>
          </a:xfrm>
          <a:prstGeom prst="rect">
            <a:avLst/>
          </a:prstGeom>
          <a:noFill/>
        </p:spPr>
        <p:txBody>
          <a:bodyPr wrap="square">
            <a:spAutoFit/>
          </a:bodyPr>
          <a:lstStyle/>
          <a:p>
            <a:pPr marL="285750" indent="-285750">
              <a:buFont typeface="Wingdings" pitchFamily="2" charset="2"/>
              <a:buChar char="Ø"/>
            </a:pPr>
            <a:r>
              <a:rPr lang="en-GB" dirty="0"/>
              <a:t>Although GPUs have high bandwidth, latency can still hurt performance if your code makes many </a:t>
            </a:r>
            <a:r>
              <a:rPr lang="en-GB" b="1" dirty="0"/>
              <a:t>small, random accesses</a:t>
            </a:r>
            <a:r>
              <a:rPr lang="en-GB" dirty="0"/>
              <a:t> to global memory.</a:t>
            </a:r>
          </a:p>
          <a:p>
            <a:pPr marL="285750" indent="-285750">
              <a:buFont typeface="Wingdings" pitchFamily="2" charset="2"/>
              <a:buChar char="Ø"/>
            </a:pPr>
            <a:endParaRPr lang="en-GB" dirty="0"/>
          </a:p>
          <a:p>
            <a:pPr marL="285750" indent="-285750">
              <a:buFont typeface="Wingdings" pitchFamily="2" charset="2"/>
              <a:buChar char="Ø"/>
            </a:pPr>
            <a:r>
              <a:rPr lang="en-GB" dirty="0"/>
              <a:t>To </a:t>
            </a:r>
            <a:r>
              <a:rPr lang="en-GB" b="1" dirty="0"/>
              <a:t>optimize GPU code</a:t>
            </a:r>
            <a:r>
              <a:rPr lang="en-GB" dirty="0"/>
              <a:t>, you should:</a:t>
            </a:r>
          </a:p>
          <a:p>
            <a:pPr marL="742950" lvl="1" indent="-285750">
              <a:buFont typeface="Wingdings" pitchFamily="2" charset="2"/>
              <a:buChar char="Ø"/>
            </a:pPr>
            <a:r>
              <a:rPr lang="en-GB" dirty="0"/>
              <a:t>Use </a:t>
            </a:r>
            <a:r>
              <a:rPr lang="en-GB" b="1" dirty="0"/>
              <a:t>shared memory</a:t>
            </a:r>
            <a:r>
              <a:rPr lang="en-GB" dirty="0"/>
              <a:t> when possible (it’s much faster).</a:t>
            </a:r>
          </a:p>
          <a:p>
            <a:pPr marL="742950" lvl="1" indent="-285750">
              <a:buFont typeface="Wingdings" pitchFamily="2" charset="2"/>
              <a:buChar char="Ø"/>
            </a:pPr>
            <a:r>
              <a:rPr lang="en-GB" b="1" dirty="0"/>
              <a:t>Minimize transfers</a:t>
            </a:r>
            <a:r>
              <a:rPr lang="en-GB" dirty="0"/>
              <a:t> between the CPU (host) and GPU (device).</a:t>
            </a:r>
          </a:p>
          <a:p>
            <a:pPr marL="742950" lvl="1" indent="-285750">
              <a:buFont typeface="Wingdings" pitchFamily="2" charset="2"/>
              <a:buChar char="Ø"/>
            </a:pPr>
            <a:r>
              <a:rPr lang="en-GB" dirty="0"/>
              <a:t>Ensure memory access is </a:t>
            </a:r>
            <a:r>
              <a:rPr lang="en-GB" b="1" dirty="0"/>
              <a:t>coalesced</a:t>
            </a:r>
            <a:r>
              <a:rPr lang="en-GB" dirty="0"/>
              <a:t> (threads access data in contiguous blocks).</a:t>
            </a:r>
          </a:p>
          <a:p>
            <a:pPr algn="l"/>
            <a:endParaRPr lang="en-GB" b="1" i="0" u="none" strike="noStrike" dirty="0">
              <a:solidFill>
                <a:srgbClr val="000000"/>
              </a:solidFill>
              <a:effectLst/>
            </a:endParaRPr>
          </a:p>
        </p:txBody>
      </p:sp>
      <p:pic>
        <p:nvPicPr>
          <p:cNvPr id="3" name="Picture 2" descr="A sign post with different colored signs&#10;&#10;AI-generated content may be incorrect.">
            <a:extLst>
              <a:ext uri="{FF2B5EF4-FFF2-40B4-BE49-F238E27FC236}">
                <a16:creationId xmlns:a16="http://schemas.microsoft.com/office/drawing/2014/main" id="{64348C26-EAA9-F9D6-60A5-16D4A95EB045}"/>
              </a:ext>
            </a:extLst>
          </p:cNvPr>
          <p:cNvPicPr>
            <a:picLocks noChangeAspect="1"/>
          </p:cNvPicPr>
          <p:nvPr/>
        </p:nvPicPr>
        <p:blipFill>
          <a:blip r:embed="rId3"/>
          <a:stretch>
            <a:fillRect/>
          </a:stretch>
        </p:blipFill>
        <p:spPr>
          <a:xfrm>
            <a:off x="4448014" y="429791"/>
            <a:ext cx="4416048" cy="4416048"/>
          </a:xfrm>
          <a:prstGeom prst="rect">
            <a:avLst/>
          </a:prstGeom>
        </p:spPr>
      </p:pic>
    </p:spTree>
    <p:extLst>
      <p:ext uri="{BB962C8B-B14F-4D97-AF65-F5344CB8AC3E}">
        <p14:creationId xmlns:p14="http://schemas.microsoft.com/office/powerpoint/2010/main" val="22401577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0">
          <a:extLst>
            <a:ext uri="{FF2B5EF4-FFF2-40B4-BE49-F238E27FC236}">
              <a16:creationId xmlns:a16="http://schemas.microsoft.com/office/drawing/2014/main" id="{917C7867-EAB1-263C-DE4C-C695D96571F1}"/>
            </a:ext>
          </a:extLst>
        </p:cNvPr>
        <p:cNvGrpSpPr/>
        <p:nvPr/>
      </p:nvGrpSpPr>
      <p:grpSpPr>
        <a:xfrm>
          <a:off x="0" y="0"/>
          <a:ext cx="0" cy="0"/>
          <a:chOff x="0" y="0"/>
          <a:chExt cx="0" cy="0"/>
        </a:xfrm>
      </p:grpSpPr>
      <p:sp>
        <p:nvSpPr>
          <p:cNvPr id="61" name="Google Shape;61;p4">
            <a:extLst>
              <a:ext uri="{FF2B5EF4-FFF2-40B4-BE49-F238E27FC236}">
                <a16:creationId xmlns:a16="http://schemas.microsoft.com/office/drawing/2014/main" id="{D3904CB1-D980-7D06-0521-E63CE68AAA3C}"/>
              </a:ext>
            </a:extLst>
          </p:cNvPr>
          <p:cNvSpPr txBox="1">
            <a:spLocks noGrp="1"/>
          </p:cNvSpPr>
          <p:nvPr>
            <p:ph type="title"/>
          </p:nvPr>
        </p:nvSpPr>
        <p:spPr>
          <a:xfrm>
            <a:off x="407175" y="115841"/>
            <a:ext cx="8329650" cy="627900"/>
          </a:xfrm>
          <a:prstGeom prst="rect">
            <a:avLst/>
          </a:prstGeom>
          <a:noFill/>
          <a:ln>
            <a:noFill/>
          </a:ln>
        </p:spPr>
        <p:txBody>
          <a:bodyPr spcFirstLastPara="1" wrap="square" lIns="91425" tIns="91425" rIns="91425" bIns="91425" anchor="t" anchorCtr="0">
            <a:normAutofit fontScale="90000"/>
          </a:bodyPr>
          <a:lstStyle/>
          <a:p>
            <a:r>
              <a:rPr lang="en-GB" b="1" dirty="0"/>
              <a:t>GPU Programming Models</a:t>
            </a:r>
            <a:br>
              <a:rPr lang="en-GB" b="1" dirty="0"/>
            </a:br>
            <a:br>
              <a:rPr lang="en-GB" b="0" i="0" u="none" strike="noStrike" dirty="0">
                <a:solidFill>
                  <a:srgbClr val="1F1F1F"/>
                </a:solidFill>
                <a:effectLst/>
                <a:latin typeface="Roboto" panose="02000000000000000000" pitchFamily="2" charset="0"/>
              </a:rPr>
            </a:br>
            <a:br>
              <a:rPr lang="en-GB" b="1" i="0" u="none" strike="noStrike" dirty="0">
                <a:solidFill>
                  <a:srgbClr val="7030A0"/>
                </a:solidFill>
                <a:effectLst/>
              </a:rPr>
            </a:br>
            <a:br>
              <a:rPr lang="en-GB" b="1" i="0" u="none" strike="noStrike" dirty="0">
                <a:solidFill>
                  <a:srgbClr val="7030A0"/>
                </a:solidFill>
                <a:effectLst/>
              </a:rPr>
            </a:br>
            <a:br>
              <a:rPr lang="en-GB" b="1" i="0" u="none" strike="noStrike" dirty="0">
                <a:solidFill>
                  <a:srgbClr val="7030A0"/>
                </a:solidFill>
                <a:effectLst/>
              </a:rPr>
            </a:br>
            <a:endParaRPr lang="en-GB" b="1" i="0" u="none" strike="noStrike" dirty="0">
              <a:solidFill>
                <a:srgbClr val="7030A0"/>
              </a:solidFill>
              <a:effectLst/>
            </a:endParaRPr>
          </a:p>
        </p:txBody>
      </p:sp>
      <p:graphicFrame>
        <p:nvGraphicFramePr>
          <p:cNvPr id="2" name="Table 1">
            <a:extLst>
              <a:ext uri="{FF2B5EF4-FFF2-40B4-BE49-F238E27FC236}">
                <a16:creationId xmlns:a16="http://schemas.microsoft.com/office/drawing/2014/main" id="{180D88E2-4A00-D0D1-CB93-A03B1F6ADE73}"/>
              </a:ext>
            </a:extLst>
          </p:cNvPr>
          <p:cNvGraphicFramePr>
            <a:graphicFrameLocks noGrp="1"/>
          </p:cNvGraphicFramePr>
          <p:nvPr>
            <p:extLst>
              <p:ext uri="{D42A27DB-BD31-4B8C-83A1-F6EECF244321}">
                <p14:modId xmlns:p14="http://schemas.microsoft.com/office/powerpoint/2010/main" val="1227408592"/>
              </p:ext>
            </p:extLst>
          </p:nvPr>
        </p:nvGraphicFramePr>
        <p:xfrm>
          <a:off x="348712" y="1945500"/>
          <a:ext cx="8484138" cy="1767840"/>
        </p:xfrm>
        <a:graphic>
          <a:graphicData uri="http://schemas.openxmlformats.org/drawingml/2006/table">
            <a:tbl>
              <a:tblPr>
                <a:tableStyleId>{35758FB7-9AC5-4552-8A53-C91805E547FA}</a:tableStyleId>
              </a:tblPr>
              <a:tblGrid>
                <a:gridCol w="2092863">
                  <a:extLst>
                    <a:ext uri="{9D8B030D-6E8A-4147-A177-3AD203B41FA5}">
                      <a16:colId xmlns:a16="http://schemas.microsoft.com/office/drawing/2014/main" val="4024157739"/>
                    </a:ext>
                  </a:extLst>
                </a:gridCol>
                <a:gridCol w="2130425">
                  <a:extLst>
                    <a:ext uri="{9D8B030D-6E8A-4147-A177-3AD203B41FA5}">
                      <a16:colId xmlns:a16="http://schemas.microsoft.com/office/drawing/2014/main" val="119199591"/>
                    </a:ext>
                  </a:extLst>
                </a:gridCol>
                <a:gridCol w="2130425">
                  <a:extLst>
                    <a:ext uri="{9D8B030D-6E8A-4147-A177-3AD203B41FA5}">
                      <a16:colId xmlns:a16="http://schemas.microsoft.com/office/drawing/2014/main" val="2729409117"/>
                    </a:ext>
                  </a:extLst>
                </a:gridCol>
                <a:gridCol w="2130425">
                  <a:extLst>
                    <a:ext uri="{9D8B030D-6E8A-4147-A177-3AD203B41FA5}">
                      <a16:colId xmlns:a16="http://schemas.microsoft.com/office/drawing/2014/main" val="3501114821"/>
                    </a:ext>
                  </a:extLst>
                </a:gridCol>
              </a:tblGrid>
              <a:tr h="0">
                <a:tc>
                  <a:txBody>
                    <a:bodyPr/>
                    <a:lstStyle/>
                    <a:p>
                      <a:r>
                        <a:rPr lang="en-GB" sz="1600" b="1"/>
                        <a:t>Feature</a:t>
                      </a:r>
                    </a:p>
                  </a:txBody>
                  <a:tcPr anchor="ctr"/>
                </a:tc>
                <a:tc>
                  <a:txBody>
                    <a:bodyPr/>
                    <a:lstStyle/>
                    <a:p>
                      <a:r>
                        <a:rPr lang="en-GB" sz="1600" b="1"/>
                        <a:t>CUDA</a:t>
                      </a:r>
                    </a:p>
                  </a:txBody>
                  <a:tcPr anchor="ctr"/>
                </a:tc>
                <a:tc>
                  <a:txBody>
                    <a:bodyPr/>
                    <a:lstStyle/>
                    <a:p>
                      <a:r>
                        <a:rPr lang="en-GB" sz="1600" b="1"/>
                        <a:t>OpenCL</a:t>
                      </a:r>
                    </a:p>
                  </a:txBody>
                  <a:tcPr anchor="ctr"/>
                </a:tc>
                <a:tc>
                  <a:txBody>
                    <a:bodyPr/>
                    <a:lstStyle/>
                    <a:p>
                      <a:r>
                        <a:rPr lang="en-GB" sz="1600" b="1" dirty="0" err="1"/>
                        <a:t>ROCm</a:t>
                      </a:r>
                      <a:endParaRPr lang="en-GB" sz="1600" b="1" dirty="0"/>
                    </a:p>
                  </a:txBody>
                  <a:tcPr anchor="ctr"/>
                </a:tc>
                <a:extLst>
                  <a:ext uri="{0D108BD9-81ED-4DB2-BD59-A6C34878D82A}">
                    <a16:rowId xmlns:a16="http://schemas.microsoft.com/office/drawing/2014/main" val="4124723143"/>
                  </a:ext>
                </a:extLst>
              </a:tr>
              <a:tr h="0">
                <a:tc>
                  <a:txBody>
                    <a:bodyPr/>
                    <a:lstStyle/>
                    <a:p>
                      <a:r>
                        <a:rPr lang="en-GB"/>
                        <a:t>Vendor</a:t>
                      </a:r>
                    </a:p>
                  </a:txBody>
                  <a:tcPr anchor="ctr"/>
                </a:tc>
                <a:tc>
                  <a:txBody>
                    <a:bodyPr/>
                    <a:lstStyle/>
                    <a:p>
                      <a:r>
                        <a:rPr lang="en-GB" dirty="0"/>
                        <a:t>NVIDIA</a:t>
                      </a:r>
                    </a:p>
                  </a:txBody>
                  <a:tcPr anchor="ctr"/>
                </a:tc>
                <a:tc>
                  <a:txBody>
                    <a:bodyPr/>
                    <a:lstStyle/>
                    <a:p>
                      <a:r>
                        <a:rPr lang="en-GB"/>
                        <a:t>Open standard (AMD, Intel, NVIDIA)</a:t>
                      </a:r>
                    </a:p>
                  </a:txBody>
                  <a:tcPr anchor="ctr"/>
                </a:tc>
                <a:tc>
                  <a:txBody>
                    <a:bodyPr/>
                    <a:lstStyle/>
                    <a:p>
                      <a:r>
                        <a:rPr lang="en-GB"/>
                        <a:t>AMD</a:t>
                      </a:r>
                    </a:p>
                  </a:txBody>
                  <a:tcPr anchor="ctr"/>
                </a:tc>
                <a:extLst>
                  <a:ext uri="{0D108BD9-81ED-4DB2-BD59-A6C34878D82A}">
                    <a16:rowId xmlns:a16="http://schemas.microsoft.com/office/drawing/2014/main" val="3891164303"/>
                  </a:ext>
                </a:extLst>
              </a:tr>
              <a:tr h="0">
                <a:tc>
                  <a:txBody>
                    <a:bodyPr/>
                    <a:lstStyle/>
                    <a:p>
                      <a:r>
                        <a:rPr lang="en-GB"/>
                        <a:t>Language</a:t>
                      </a:r>
                    </a:p>
                  </a:txBody>
                  <a:tcPr anchor="ctr"/>
                </a:tc>
                <a:tc>
                  <a:txBody>
                    <a:bodyPr/>
                    <a:lstStyle/>
                    <a:p>
                      <a:r>
                        <a:rPr lang="en-GB"/>
                        <a:t>CUDA C/C++</a:t>
                      </a:r>
                    </a:p>
                  </a:txBody>
                  <a:tcPr anchor="ctr"/>
                </a:tc>
                <a:tc>
                  <a:txBody>
                    <a:bodyPr/>
                    <a:lstStyle/>
                    <a:p>
                      <a:r>
                        <a:rPr lang="en-GB"/>
                        <a:t>OpenCL C</a:t>
                      </a:r>
                    </a:p>
                  </a:txBody>
                  <a:tcPr anchor="ctr"/>
                </a:tc>
                <a:tc>
                  <a:txBody>
                    <a:bodyPr/>
                    <a:lstStyle/>
                    <a:p>
                      <a:r>
                        <a:rPr lang="en-GB"/>
                        <a:t>HIP/C++</a:t>
                      </a:r>
                    </a:p>
                  </a:txBody>
                  <a:tcPr anchor="ctr"/>
                </a:tc>
                <a:extLst>
                  <a:ext uri="{0D108BD9-81ED-4DB2-BD59-A6C34878D82A}">
                    <a16:rowId xmlns:a16="http://schemas.microsoft.com/office/drawing/2014/main" val="3387769455"/>
                  </a:ext>
                </a:extLst>
              </a:tr>
              <a:tr h="0">
                <a:tc>
                  <a:txBody>
                    <a:bodyPr/>
                    <a:lstStyle/>
                    <a:p>
                      <a:r>
                        <a:rPr lang="en-GB"/>
                        <a:t>Portability</a:t>
                      </a:r>
                    </a:p>
                  </a:txBody>
                  <a:tcPr anchor="ctr"/>
                </a:tc>
                <a:tc>
                  <a:txBody>
                    <a:bodyPr/>
                    <a:lstStyle/>
                    <a:p>
                      <a:r>
                        <a:rPr lang="en-GB"/>
                        <a:t>Low (NVIDIA only)</a:t>
                      </a:r>
                    </a:p>
                  </a:txBody>
                  <a:tcPr anchor="ctr"/>
                </a:tc>
                <a:tc>
                  <a:txBody>
                    <a:bodyPr/>
                    <a:lstStyle/>
                    <a:p>
                      <a:r>
                        <a:rPr lang="en-GB"/>
                        <a:t>High</a:t>
                      </a:r>
                    </a:p>
                  </a:txBody>
                  <a:tcPr anchor="ctr"/>
                </a:tc>
                <a:tc>
                  <a:txBody>
                    <a:bodyPr/>
                    <a:lstStyle/>
                    <a:p>
                      <a:r>
                        <a:rPr lang="en-GB"/>
                        <a:t>Medium</a:t>
                      </a:r>
                    </a:p>
                  </a:txBody>
                  <a:tcPr anchor="ctr"/>
                </a:tc>
                <a:extLst>
                  <a:ext uri="{0D108BD9-81ED-4DB2-BD59-A6C34878D82A}">
                    <a16:rowId xmlns:a16="http://schemas.microsoft.com/office/drawing/2014/main" val="2119186784"/>
                  </a:ext>
                </a:extLst>
              </a:tr>
              <a:tr h="0">
                <a:tc>
                  <a:txBody>
                    <a:bodyPr/>
                    <a:lstStyle/>
                    <a:p>
                      <a:r>
                        <a:rPr lang="en-GB"/>
                        <a:t>Community Support</a:t>
                      </a:r>
                    </a:p>
                  </a:txBody>
                  <a:tcPr anchor="ctr"/>
                </a:tc>
                <a:tc>
                  <a:txBody>
                    <a:bodyPr/>
                    <a:lstStyle/>
                    <a:p>
                      <a:r>
                        <a:rPr lang="en-GB"/>
                        <a:t>Strong</a:t>
                      </a:r>
                    </a:p>
                  </a:txBody>
                  <a:tcPr anchor="ctr"/>
                </a:tc>
                <a:tc>
                  <a:txBody>
                    <a:bodyPr/>
                    <a:lstStyle/>
                    <a:p>
                      <a:r>
                        <a:rPr lang="en-GB"/>
                        <a:t>Moderate</a:t>
                      </a:r>
                    </a:p>
                  </a:txBody>
                  <a:tcPr anchor="ctr"/>
                </a:tc>
                <a:tc>
                  <a:txBody>
                    <a:bodyPr/>
                    <a:lstStyle/>
                    <a:p>
                      <a:r>
                        <a:rPr lang="en-GB" dirty="0"/>
                        <a:t>Growing</a:t>
                      </a:r>
                    </a:p>
                  </a:txBody>
                  <a:tcPr anchor="ctr"/>
                </a:tc>
                <a:extLst>
                  <a:ext uri="{0D108BD9-81ED-4DB2-BD59-A6C34878D82A}">
                    <a16:rowId xmlns:a16="http://schemas.microsoft.com/office/drawing/2014/main" val="51903794"/>
                  </a:ext>
                </a:extLst>
              </a:tr>
            </a:tbl>
          </a:graphicData>
        </a:graphic>
      </p:graphicFrame>
      <p:sp>
        <p:nvSpPr>
          <p:cNvPr id="3" name="Rectangle 1">
            <a:extLst>
              <a:ext uri="{FF2B5EF4-FFF2-40B4-BE49-F238E27FC236}">
                <a16:creationId xmlns:a16="http://schemas.microsoft.com/office/drawing/2014/main" id="{FD9B5B33-03AB-ACF5-D75F-34E7FAB940D8}"/>
              </a:ext>
            </a:extLst>
          </p:cNvPr>
          <p:cNvSpPr>
            <a:spLocks noChangeArrowheads="1"/>
          </p:cNvSpPr>
          <p:nvPr/>
        </p:nvSpPr>
        <p:spPr bwMode="auto">
          <a:xfrm>
            <a:off x="311150" y="658568"/>
            <a:ext cx="6875600" cy="1107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GB" sz="1600" dirty="0"/>
              <a:t>These are </a:t>
            </a:r>
            <a:r>
              <a:rPr lang="en-GB" sz="1600" b="1" dirty="0"/>
              <a:t>three major frameworks or platforms</a:t>
            </a:r>
            <a:r>
              <a:rPr lang="en-GB" sz="1600" dirty="0"/>
              <a:t> for GPU programming:</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chemeClr val="tx1"/>
                </a:solidFill>
                <a:effectLst/>
                <a:latin typeface="Arial" panose="020B0604020202020204" pitchFamily="34" charset="0"/>
              </a:rPr>
              <a:t>CUDA, OpenCL, </a:t>
            </a:r>
            <a:r>
              <a:rPr kumimoji="0" lang="en-US" altLang="en-US" sz="1600" b="1" i="0" u="none" strike="noStrike" cap="none" normalizeH="0" baseline="0" dirty="0" err="1">
                <a:ln>
                  <a:noFill/>
                </a:ln>
                <a:solidFill>
                  <a:schemeClr val="tx1"/>
                </a:solidFill>
                <a:effectLst/>
                <a:latin typeface="Arial" panose="020B0604020202020204" pitchFamily="34" charset="0"/>
              </a:rPr>
              <a:t>ROCm</a:t>
            </a:r>
            <a:r>
              <a:rPr kumimoji="0" lang="en-US" altLang="en-US" sz="1600" b="1" i="0" u="none" strike="noStrike" cap="none" normalizeH="0" baseline="0" dirty="0">
                <a:ln>
                  <a:noFill/>
                </a:ln>
                <a:solidFill>
                  <a:schemeClr val="tx1"/>
                </a:solidFill>
                <a:effectLst/>
                <a:latin typeface="Arial" panose="020B0604020202020204" pitchFamily="34" charset="0"/>
              </a:rPr>
              <a:t> Comparison</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8545234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0">
          <a:extLst>
            <a:ext uri="{FF2B5EF4-FFF2-40B4-BE49-F238E27FC236}">
              <a16:creationId xmlns:a16="http://schemas.microsoft.com/office/drawing/2014/main" id="{9144780B-CEAC-5C02-0966-7392E62780D1}"/>
            </a:ext>
          </a:extLst>
        </p:cNvPr>
        <p:cNvGrpSpPr/>
        <p:nvPr/>
      </p:nvGrpSpPr>
      <p:grpSpPr>
        <a:xfrm>
          <a:off x="0" y="0"/>
          <a:ext cx="0" cy="0"/>
          <a:chOff x="0" y="0"/>
          <a:chExt cx="0" cy="0"/>
        </a:xfrm>
      </p:grpSpPr>
      <p:sp>
        <p:nvSpPr>
          <p:cNvPr id="61" name="Google Shape;61;p4">
            <a:extLst>
              <a:ext uri="{FF2B5EF4-FFF2-40B4-BE49-F238E27FC236}">
                <a16:creationId xmlns:a16="http://schemas.microsoft.com/office/drawing/2014/main" id="{882847EF-830F-7ACE-15EA-6ADAD98DE051}"/>
              </a:ext>
            </a:extLst>
          </p:cNvPr>
          <p:cNvSpPr txBox="1">
            <a:spLocks noGrp="1"/>
          </p:cNvSpPr>
          <p:nvPr>
            <p:ph type="title"/>
          </p:nvPr>
        </p:nvSpPr>
        <p:spPr>
          <a:xfrm>
            <a:off x="407175" y="115841"/>
            <a:ext cx="8329650" cy="627900"/>
          </a:xfrm>
          <a:prstGeom prst="rect">
            <a:avLst/>
          </a:prstGeom>
          <a:noFill/>
          <a:ln>
            <a:noFill/>
          </a:ln>
        </p:spPr>
        <p:txBody>
          <a:bodyPr spcFirstLastPara="1" wrap="square" lIns="91425" tIns="91425" rIns="91425" bIns="91425" anchor="t" anchorCtr="0">
            <a:normAutofit fontScale="90000"/>
          </a:bodyPr>
          <a:lstStyle/>
          <a:p>
            <a:r>
              <a:rPr lang="en-GB" b="1" dirty="0"/>
              <a:t>Data Parallelism vs Task Parallelism</a:t>
            </a:r>
            <a:br>
              <a:rPr lang="en-GB" b="1" dirty="0"/>
            </a:br>
            <a:br>
              <a:rPr lang="en-GB" b="0" i="0" u="none" strike="noStrike" dirty="0">
                <a:solidFill>
                  <a:srgbClr val="1F1F1F"/>
                </a:solidFill>
                <a:effectLst/>
                <a:latin typeface="Roboto" panose="02000000000000000000" pitchFamily="2" charset="0"/>
              </a:rPr>
            </a:br>
            <a:br>
              <a:rPr lang="en-GB" b="1" i="0" u="none" strike="noStrike" dirty="0">
                <a:solidFill>
                  <a:srgbClr val="7030A0"/>
                </a:solidFill>
                <a:effectLst/>
              </a:rPr>
            </a:br>
            <a:br>
              <a:rPr lang="en-GB" b="1" i="0" u="none" strike="noStrike" dirty="0">
                <a:solidFill>
                  <a:srgbClr val="7030A0"/>
                </a:solidFill>
                <a:effectLst/>
              </a:rPr>
            </a:br>
            <a:br>
              <a:rPr lang="en-GB" b="1" i="0" u="none" strike="noStrike" dirty="0">
                <a:solidFill>
                  <a:srgbClr val="7030A0"/>
                </a:solidFill>
                <a:effectLst/>
              </a:rPr>
            </a:br>
            <a:endParaRPr lang="en-GB" b="1" i="0" u="none" strike="noStrike" dirty="0">
              <a:solidFill>
                <a:srgbClr val="7030A0"/>
              </a:solidFill>
              <a:effectLst/>
            </a:endParaRPr>
          </a:p>
        </p:txBody>
      </p:sp>
      <p:sp>
        <p:nvSpPr>
          <p:cNvPr id="4" name="TextBox 3">
            <a:extLst>
              <a:ext uri="{FF2B5EF4-FFF2-40B4-BE49-F238E27FC236}">
                <a16:creationId xmlns:a16="http://schemas.microsoft.com/office/drawing/2014/main" id="{10ACA045-FBE6-00A7-96FD-9AB0A1C4881B}"/>
              </a:ext>
            </a:extLst>
          </p:cNvPr>
          <p:cNvSpPr txBox="1"/>
          <p:nvPr/>
        </p:nvSpPr>
        <p:spPr>
          <a:xfrm>
            <a:off x="483996" y="909756"/>
            <a:ext cx="8176007" cy="3754874"/>
          </a:xfrm>
          <a:prstGeom prst="rect">
            <a:avLst/>
          </a:prstGeom>
          <a:noFill/>
        </p:spPr>
        <p:txBody>
          <a:bodyPr wrap="square">
            <a:spAutoFit/>
          </a:bodyPr>
          <a:lstStyle/>
          <a:p>
            <a:pPr algn="l"/>
            <a:endParaRPr lang="en-GB" b="1" i="0" u="none" strike="noStrike" dirty="0">
              <a:solidFill>
                <a:srgbClr val="000000"/>
              </a:solidFill>
              <a:effectLst/>
            </a:endParaRPr>
          </a:p>
          <a:p>
            <a:pPr>
              <a:buNone/>
            </a:pPr>
            <a:r>
              <a:rPr lang="en-GB" dirty="0"/>
              <a:t>These are two approaches to organizing computations for parallel execution:</a:t>
            </a:r>
          </a:p>
          <a:p>
            <a:pPr>
              <a:buNone/>
            </a:pPr>
            <a:endParaRPr lang="en-GB" dirty="0"/>
          </a:p>
          <a:p>
            <a:pPr>
              <a:buNone/>
            </a:pPr>
            <a:r>
              <a:rPr lang="en-GB" b="1" dirty="0"/>
              <a:t>Data Parallelism</a:t>
            </a:r>
          </a:p>
          <a:p>
            <a:pPr marL="285750" indent="-285750">
              <a:buFont typeface="Wingdings" pitchFamily="2" charset="2"/>
              <a:buChar char="Ø"/>
            </a:pPr>
            <a:r>
              <a:rPr lang="en-GB" dirty="0"/>
              <a:t>The </a:t>
            </a:r>
            <a:r>
              <a:rPr lang="en-GB" b="1" dirty="0"/>
              <a:t>same operation</a:t>
            </a:r>
            <a:r>
              <a:rPr lang="en-GB" dirty="0"/>
              <a:t> is applied to </a:t>
            </a:r>
            <a:r>
              <a:rPr lang="en-GB" b="1" dirty="0"/>
              <a:t>multiple data elements</a:t>
            </a:r>
            <a:r>
              <a:rPr lang="en-GB" dirty="0"/>
              <a:t> simultaneously.</a:t>
            </a:r>
          </a:p>
          <a:p>
            <a:pPr marL="285750" indent="-285750">
              <a:buFont typeface="Wingdings" pitchFamily="2" charset="2"/>
              <a:buChar char="Ø"/>
            </a:pPr>
            <a:r>
              <a:rPr lang="en-GB" dirty="0"/>
              <a:t>Perfectly suited for GPU architectures.</a:t>
            </a:r>
          </a:p>
          <a:p>
            <a:pPr marL="285750" indent="-285750">
              <a:buFont typeface="Wingdings" pitchFamily="2" charset="2"/>
              <a:buChar char="Ø"/>
            </a:pPr>
            <a:r>
              <a:rPr lang="en-GB" dirty="0"/>
              <a:t>Example: Adding two vectors element-wise—each GPU thread handles one element.</a:t>
            </a:r>
          </a:p>
          <a:p>
            <a:pPr marL="285750" indent="-285750">
              <a:buFont typeface="Wingdings" pitchFamily="2" charset="2"/>
              <a:buChar char="Ø"/>
            </a:pPr>
            <a:endParaRPr lang="en-GB" dirty="0"/>
          </a:p>
          <a:p>
            <a:pPr>
              <a:buNone/>
            </a:pPr>
            <a:r>
              <a:rPr lang="en-GB" b="1" dirty="0"/>
              <a:t>Task Parallelism</a:t>
            </a:r>
          </a:p>
          <a:p>
            <a:pPr marL="285750" indent="-285750">
              <a:buFont typeface="Wingdings" pitchFamily="2" charset="2"/>
              <a:buChar char="Ø"/>
            </a:pPr>
            <a:r>
              <a:rPr lang="en-GB" b="1" dirty="0"/>
              <a:t>Different tasks or functions</a:t>
            </a:r>
            <a:r>
              <a:rPr lang="en-GB" dirty="0"/>
              <a:t> run in parallel, often on separate threads.</a:t>
            </a:r>
          </a:p>
          <a:p>
            <a:pPr marL="285750" indent="-285750">
              <a:buFont typeface="Wingdings" pitchFamily="2" charset="2"/>
              <a:buChar char="Ø"/>
            </a:pPr>
            <a:r>
              <a:rPr lang="en-GB" dirty="0"/>
              <a:t>More common in CPU-based parallelism or when operations are diverse.</a:t>
            </a:r>
          </a:p>
          <a:p>
            <a:pPr marL="285750" indent="-285750">
              <a:buFont typeface="Wingdings" pitchFamily="2" charset="2"/>
              <a:buChar char="Ø"/>
            </a:pPr>
            <a:r>
              <a:rPr lang="en-GB" dirty="0"/>
              <a:t>Example: One thread reads data, another processes it, another saves it.</a:t>
            </a:r>
          </a:p>
          <a:p>
            <a:pPr marL="285750" indent="-285750">
              <a:buFont typeface="Wingdings" pitchFamily="2" charset="2"/>
              <a:buChar char="Ø"/>
            </a:pPr>
            <a:endParaRPr lang="en-GB" dirty="0"/>
          </a:p>
          <a:p>
            <a:pPr>
              <a:buNone/>
            </a:pPr>
            <a:r>
              <a:rPr lang="en-GB" b="1" dirty="0"/>
              <a:t>Why Its important:</a:t>
            </a:r>
          </a:p>
          <a:p>
            <a:pPr marL="285750" indent="-285750">
              <a:buFont typeface="Wingdings" pitchFamily="2" charset="2"/>
              <a:buChar char="Ø"/>
            </a:pPr>
            <a:r>
              <a:rPr lang="en-GB" dirty="0"/>
              <a:t>GPUs are built for </a:t>
            </a:r>
            <a:r>
              <a:rPr lang="en-GB" b="1" dirty="0"/>
              <a:t>data parallelism</a:t>
            </a:r>
            <a:r>
              <a:rPr lang="en-GB" dirty="0"/>
              <a:t> with thousands of lightweight cores that work best when doing </a:t>
            </a:r>
            <a:r>
              <a:rPr lang="en-GB" b="1" dirty="0"/>
              <a:t>identical tasks on large data sets</a:t>
            </a:r>
            <a:r>
              <a:rPr lang="en-GB" dirty="0"/>
              <a:t>.</a:t>
            </a:r>
          </a:p>
          <a:p>
            <a:pPr marL="285750" indent="-285750">
              <a:buFont typeface="Wingdings" pitchFamily="2" charset="2"/>
              <a:buChar char="Ø"/>
            </a:pPr>
            <a:r>
              <a:rPr lang="en-GB" dirty="0"/>
              <a:t>Task parallelism is more complex and less efficient on GPUs but works well on CPUs.</a:t>
            </a:r>
          </a:p>
        </p:txBody>
      </p:sp>
    </p:spTree>
    <p:extLst>
      <p:ext uri="{BB962C8B-B14F-4D97-AF65-F5344CB8AC3E}">
        <p14:creationId xmlns:p14="http://schemas.microsoft.com/office/powerpoint/2010/main" val="37020367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0">
          <a:extLst>
            <a:ext uri="{FF2B5EF4-FFF2-40B4-BE49-F238E27FC236}">
              <a16:creationId xmlns:a16="http://schemas.microsoft.com/office/drawing/2014/main" id="{0E2E6C21-1D75-040F-2797-E3653BB4C481}"/>
            </a:ext>
          </a:extLst>
        </p:cNvPr>
        <p:cNvGrpSpPr/>
        <p:nvPr/>
      </p:nvGrpSpPr>
      <p:grpSpPr>
        <a:xfrm>
          <a:off x="0" y="0"/>
          <a:ext cx="0" cy="0"/>
          <a:chOff x="0" y="0"/>
          <a:chExt cx="0" cy="0"/>
        </a:xfrm>
      </p:grpSpPr>
      <p:sp>
        <p:nvSpPr>
          <p:cNvPr id="61" name="Google Shape;61;p4">
            <a:extLst>
              <a:ext uri="{FF2B5EF4-FFF2-40B4-BE49-F238E27FC236}">
                <a16:creationId xmlns:a16="http://schemas.microsoft.com/office/drawing/2014/main" id="{D4CDCC50-9E5E-16D2-3DC2-061591AC6F5C}"/>
              </a:ext>
            </a:extLst>
          </p:cNvPr>
          <p:cNvSpPr txBox="1">
            <a:spLocks noGrp="1"/>
          </p:cNvSpPr>
          <p:nvPr>
            <p:ph type="title"/>
          </p:nvPr>
        </p:nvSpPr>
        <p:spPr>
          <a:xfrm>
            <a:off x="407175" y="115841"/>
            <a:ext cx="8329650" cy="627900"/>
          </a:xfrm>
          <a:prstGeom prst="rect">
            <a:avLst/>
          </a:prstGeom>
          <a:noFill/>
          <a:ln>
            <a:noFill/>
          </a:ln>
        </p:spPr>
        <p:txBody>
          <a:bodyPr spcFirstLastPara="1" wrap="square" lIns="91425" tIns="91425" rIns="91425" bIns="91425" anchor="t" anchorCtr="0">
            <a:normAutofit fontScale="90000"/>
          </a:bodyPr>
          <a:lstStyle/>
          <a:p>
            <a:r>
              <a:rPr lang="en-GB" b="1" dirty="0"/>
              <a:t>Kernel Execution Model</a:t>
            </a:r>
            <a:br>
              <a:rPr lang="en-GB" b="1" dirty="0"/>
            </a:br>
            <a:br>
              <a:rPr lang="en-GB" b="1" dirty="0"/>
            </a:br>
            <a:br>
              <a:rPr lang="en-GB" b="0" i="0" u="none" strike="noStrike" dirty="0">
                <a:solidFill>
                  <a:srgbClr val="1F1F1F"/>
                </a:solidFill>
                <a:effectLst/>
                <a:latin typeface="Roboto" panose="02000000000000000000" pitchFamily="2" charset="0"/>
              </a:rPr>
            </a:br>
            <a:br>
              <a:rPr lang="en-GB" b="1" i="0" u="none" strike="noStrike" dirty="0">
                <a:solidFill>
                  <a:srgbClr val="7030A0"/>
                </a:solidFill>
                <a:effectLst/>
              </a:rPr>
            </a:br>
            <a:br>
              <a:rPr lang="en-GB" b="1" i="0" u="none" strike="noStrike" dirty="0">
                <a:solidFill>
                  <a:srgbClr val="7030A0"/>
                </a:solidFill>
                <a:effectLst/>
              </a:rPr>
            </a:br>
            <a:br>
              <a:rPr lang="en-GB" b="1" i="0" u="none" strike="noStrike" dirty="0">
                <a:solidFill>
                  <a:srgbClr val="7030A0"/>
                </a:solidFill>
                <a:effectLst/>
              </a:rPr>
            </a:br>
            <a:endParaRPr lang="en-GB" b="1" i="0" u="none" strike="noStrike" dirty="0">
              <a:solidFill>
                <a:srgbClr val="7030A0"/>
              </a:solidFill>
              <a:effectLst/>
            </a:endParaRPr>
          </a:p>
        </p:txBody>
      </p:sp>
      <p:sp>
        <p:nvSpPr>
          <p:cNvPr id="4" name="TextBox 3">
            <a:extLst>
              <a:ext uri="{FF2B5EF4-FFF2-40B4-BE49-F238E27FC236}">
                <a16:creationId xmlns:a16="http://schemas.microsoft.com/office/drawing/2014/main" id="{E3FD3C2C-8496-E559-9202-DB3D8954ABF1}"/>
              </a:ext>
            </a:extLst>
          </p:cNvPr>
          <p:cNvSpPr txBox="1"/>
          <p:nvPr/>
        </p:nvSpPr>
        <p:spPr>
          <a:xfrm>
            <a:off x="483996" y="909756"/>
            <a:ext cx="8176007" cy="2677656"/>
          </a:xfrm>
          <a:prstGeom prst="rect">
            <a:avLst/>
          </a:prstGeom>
          <a:noFill/>
        </p:spPr>
        <p:txBody>
          <a:bodyPr wrap="square">
            <a:spAutoFit/>
          </a:bodyPr>
          <a:lstStyle/>
          <a:p>
            <a:pPr algn="l"/>
            <a:endParaRPr lang="en-GB" b="1" i="0" u="none" strike="noStrike" dirty="0">
              <a:solidFill>
                <a:srgbClr val="000000"/>
              </a:solidFill>
              <a:effectLst/>
            </a:endParaRPr>
          </a:p>
          <a:p>
            <a:pPr>
              <a:buNone/>
            </a:pPr>
            <a:r>
              <a:rPr lang="en-GB" dirty="0"/>
              <a:t>This model explains how a GPU executes a program, especially under CUDA or similar frameworks.</a:t>
            </a:r>
          </a:p>
          <a:p>
            <a:pPr>
              <a:buNone/>
            </a:pPr>
            <a:endParaRPr lang="en-GB" dirty="0"/>
          </a:p>
          <a:p>
            <a:pPr>
              <a:buNone/>
            </a:pPr>
            <a:r>
              <a:rPr lang="en-GB" b="1" dirty="0"/>
              <a:t>Host vs Device</a:t>
            </a:r>
          </a:p>
          <a:p>
            <a:pPr marL="285750" indent="-285750">
              <a:buFont typeface="Wingdings" pitchFamily="2" charset="2"/>
              <a:buChar char="Ø"/>
            </a:pPr>
            <a:r>
              <a:rPr lang="en-GB" b="1" dirty="0"/>
              <a:t>Host</a:t>
            </a:r>
            <a:r>
              <a:rPr lang="en-GB" dirty="0"/>
              <a:t>: Your </a:t>
            </a:r>
            <a:r>
              <a:rPr lang="en-GB" b="1" dirty="0"/>
              <a:t>CPU</a:t>
            </a:r>
            <a:r>
              <a:rPr lang="en-GB" dirty="0"/>
              <a:t> and RAM — responsible for launching GPU tasks.</a:t>
            </a:r>
          </a:p>
          <a:p>
            <a:pPr marL="285750" indent="-285750">
              <a:buFont typeface="Wingdings" pitchFamily="2" charset="2"/>
              <a:buChar char="Ø"/>
            </a:pPr>
            <a:r>
              <a:rPr lang="en-GB" b="1" dirty="0"/>
              <a:t>Device</a:t>
            </a:r>
            <a:r>
              <a:rPr lang="en-GB" dirty="0"/>
              <a:t>: The </a:t>
            </a:r>
            <a:r>
              <a:rPr lang="en-GB" b="1" dirty="0"/>
              <a:t>GPU</a:t>
            </a:r>
            <a:r>
              <a:rPr lang="en-GB" dirty="0"/>
              <a:t> — does the heavy lifting of parallel computation.</a:t>
            </a:r>
          </a:p>
          <a:p>
            <a:pPr marL="285750" indent="-285750">
              <a:buFont typeface="Wingdings" pitchFamily="2" charset="2"/>
              <a:buChar char="Ø"/>
            </a:pPr>
            <a:r>
              <a:rPr lang="en-GB" dirty="0"/>
              <a:t>A CPU (host) sends instructions to the GPU (device), usually in the form of a function called a </a:t>
            </a:r>
            <a:r>
              <a:rPr lang="en-GB" b="1" dirty="0"/>
              <a:t>kernel</a:t>
            </a:r>
            <a:r>
              <a:rPr lang="en-GB" dirty="0"/>
              <a:t>.</a:t>
            </a:r>
          </a:p>
          <a:p>
            <a:pPr>
              <a:buNone/>
            </a:pPr>
            <a:r>
              <a:rPr lang="en-GB" b="1" dirty="0"/>
              <a:t> Kernel</a:t>
            </a:r>
          </a:p>
          <a:p>
            <a:pPr>
              <a:buNone/>
            </a:pPr>
            <a:endParaRPr lang="en-GB" b="1" dirty="0"/>
          </a:p>
          <a:p>
            <a:pPr marL="285750" indent="-285750">
              <a:buFont typeface="Wingdings" pitchFamily="2" charset="2"/>
              <a:buChar char="Ø"/>
            </a:pPr>
            <a:r>
              <a:rPr lang="en-GB" dirty="0"/>
              <a:t>A </a:t>
            </a:r>
            <a:r>
              <a:rPr lang="en-GB" b="1" dirty="0"/>
              <a:t>kernel</a:t>
            </a:r>
            <a:r>
              <a:rPr lang="en-GB" dirty="0"/>
              <a:t> is a function that runs on the GPU.</a:t>
            </a:r>
          </a:p>
          <a:p>
            <a:pPr marL="285750" indent="-285750">
              <a:buFont typeface="Wingdings" pitchFamily="2" charset="2"/>
              <a:buChar char="Ø"/>
            </a:pPr>
            <a:r>
              <a:rPr lang="en-GB" dirty="0"/>
              <a:t>When launched, it's executed </a:t>
            </a:r>
            <a:r>
              <a:rPr lang="en-GB" b="1" dirty="0"/>
              <a:t>simultaneously by many threads</a:t>
            </a:r>
            <a:r>
              <a:rPr lang="en-GB" dirty="0"/>
              <a:t>.</a:t>
            </a:r>
          </a:p>
        </p:txBody>
      </p:sp>
    </p:spTree>
    <p:extLst>
      <p:ext uri="{BB962C8B-B14F-4D97-AF65-F5344CB8AC3E}">
        <p14:creationId xmlns:p14="http://schemas.microsoft.com/office/powerpoint/2010/main" val="13393027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0">
          <a:extLst>
            <a:ext uri="{FF2B5EF4-FFF2-40B4-BE49-F238E27FC236}">
              <a16:creationId xmlns:a16="http://schemas.microsoft.com/office/drawing/2014/main" id="{24CEB988-6B39-AE69-3CC2-EF52FED36628}"/>
            </a:ext>
          </a:extLst>
        </p:cNvPr>
        <p:cNvGrpSpPr/>
        <p:nvPr/>
      </p:nvGrpSpPr>
      <p:grpSpPr>
        <a:xfrm>
          <a:off x="0" y="0"/>
          <a:ext cx="0" cy="0"/>
          <a:chOff x="0" y="0"/>
          <a:chExt cx="0" cy="0"/>
        </a:xfrm>
      </p:grpSpPr>
      <p:sp>
        <p:nvSpPr>
          <p:cNvPr id="61" name="Google Shape;61;p4">
            <a:extLst>
              <a:ext uri="{FF2B5EF4-FFF2-40B4-BE49-F238E27FC236}">
                <a16:creationId xmlns:a16="http://schemas.microsoft.com/office/drawing/2014/main" id="{30C7546B-2863-B5CF-79A6-63CFED3538D5}"/>
              </a:ext>
            </a:extLst>
          </p:cNvPr>
          <p:cNvSpPr txBox="1">
            <a:spLocks noGrp="1"/>
          </p:cNvSpPr>
          <p:nvPr>
            <p:ph type="title"/>
          </p:nvPr>
        </p:nvSpPr>
        <p:spPr>
          <a:xfrm>
            <a:off x="407175" y="115841"/>
            <a:ext cx="8329650" cy="627900"/>
          </a:xfrm>
          <a:prstGeom prst="rect">
            <a:avLst/>
          </a:prstGeom>
          <a:noFill/>
          <a:ln>
            <a:noFill/>
          </a:ln>
        </p:spPr>
        <p:txBody>
          <a:bodyPr spcFirstLastPara="1" wrap="square" lIns="91425" tIns="91425" rIns="91425" bIns="91425" anchor="t" anchorCtr="0">
            <a:normAutofit fontScale="90000"/>
          </a:bodyPr>
          <a:lstStyle/>
          <a:p>
            <a:r>
              <a:rPr lang="en-GB" b="1" dirty="0"/>
              <a:t>Kernel Execution Model</a:t>
            </a:r>
            <a:br>
              <a:rPr lang="en-GB" b="1" dirty="0"/>
            </a:br>
            <a:br>
              <a:rPr lang="en-GB" b="1" dirty="0"/>
            </a:br>
            <a:br>
              <a:rPr lang="en-GB" b="0" i="0" u="none" strike="noStrike" dirty="0">
                <a:solidFill>
                  <a:srgbClr val="1F1F1F"/>
                </a:solidFill>
                <a:effectLst/>
                <a:latin typeface="Roboto" panose="02000000000000000000" pitchFamily="2" charset="0"/>
              </a:rPr>
            </a:br>
            <a:br>
              <a:rPr lang="en-GB" b="1" i="0" u="none" strike="noStrike" dirty="0">
                <a:solidFill>
                  <a:srgbClr val="7030A0"/>
                </a:solidFill>
                <a:effectLst/>
              </a:rPr>
            </a:br>
            <a:br>
              <a:rPr lang="en-GB" b="1" i="0" u="none" strike="noStrike" dirty="0">
                <a:solidFill>
                  <a:srgbClr val="7030A0"/>
                </a:solidFill>
                <a:effectLst/>
              </a:rPr>
            </a:br>
            <a:br>
              <a:rPr lang="en-GB" b="1" i="0" u="none" strike="noStrike" dirty="0">
                <a:solidFill>
                  <a:srgbClr val="7030A0"/>
                </a:solidFill>
                <a:effectLst/>
              </a:rPr>
            </a:br>
            <a:endParaRPr lang="en-GB" b="1" i="0" u="none" strike="noStrike" dirty="0">
              <a:solidFill>
                <a:srgbClr val="7030A0"/>
              </a:solidFill>
              <a:effectLst/>
            </a:endParaRPr>
          </a:p>
        </p:txBody>
      </p:sp>
      <p:sp>
        <p:nvSpPr>
          <p:cNvPr id="4" name="TextBox 3">
            <a:extLst>
              <a:ext uri="{FF2B5EF4-FFF2-40B4-BE49-F238E27FC236}">
                <a16:creationId xmlns:a16="http://schemas.microsoft.com/office/drawing/2014/main" id="{3C2EC0A2-39D7-11CF-A66A-30D045522363}"/>
              </a:ext>
            </a:extLst>
          </p:cNvPr>
          <p:cNvSpPr txBox="1"/>
          <p:nvPr/>
        </p:nvSpPr>
        <p:spPr>
          <a:xfrm>
            <a:off x="483996" y="909756"/>
            <a:ext cx="8176007" cy="4185761"/>
          </a:xfrm>
          <a:prstGeom prst="rect">
            <a:avLst/>
          </a:prstGeom>
          <a:noFill/>
        </p:spPr>
        <p:txBody>
          <a:bodyPr wrap="square">
            <a:spAutoFit/>
          </a:bodyPr>
          <a:lstStyle/>
          <a:p>
            <a:pPr>
              <a:buNone/>
            </a:pPr>
            <a:r>
              <a:rPr lang="en-GB" b="1" dirty="0"/>
              <a:t>Thread Hierarchy</a:t>
            </a:r>
          </a:p>
          <a:p>
            <a:pPr>
              <a:buNone/>
            </a:pPr>
            <a:r>
              <a:rPr lang="en-GB" dirty="0"/>
              <a:t>To organize so many threads, CUDA uses a </a:t>
            </a:r>
            <a:r>
              <a:rPr lang="en-GB" b="1" dirty="0"/>
              <a:t>three-level hierarchy</a:t>
            </a:r>
            <a:r>
              <a:rPr lang="en-GB" dirty="0"/>
              <a:t>:</a:t>
            </a:r>
          </a:p>
          <a:p>
            <a:pPr>
              <a:buFont typeface="+mj-lt"/>
              <a:buAutoNum type="arabicPeriod"/>
            </a:pPr>
            <a:r>
              <a:rPr lang="en-GB" b="1" dirty="0"/>
              <a:t>Threads</a:t>
            </a:r>
            <a:r>
              <a:rPr lang="en-GB" dirty="0"/>
              <a:t> — Individual units of execution.</a:t>
            </a:r>
          </a:p>
          <a:p>
            <a:pPr>
              <a:buFont typeface="+mj-lt"/>
              <a:buAutoNum type="arabicPeriod"/>
            </a:pPr>
            <a:r>
              <a:rPr lang="en-GB" b="1" dirty="0"/>
              <a:t>Blocks</a:t>
            </a:r>
            <a:r>
              <a:rPr lang="en-GB" dirty="0"/>
              <a:t> — A group of threads.</a:t>
            </a:r>
          </a:p>
          <a:p>
            <a:pPr>
              <a:buFont typeface="+mj-lt"/>
              <a:buAutoNum type="arabicPeriod"/>
            </a:pPr>
            <a:r>
              <a:rPr lang="en-GB" b="1" dirty="0"/>
              <a:t>Grid</a:t>
            </a:r>
            <a:r>
              <a:rPr lang="en-GB" dirty="0"/>
              <a:t> — A collection of blocks.</a:t>
            </a:r>
          </a:p>
          <a:p>
            <a:pPr>
              <a:buNone/>
            </a:pPr>
            <a:r>
              <a:rPr lang="en-GB" dirty="0"/>
              <a:t>This makes it easy to scale computations across thousands of threads.</a:t>
            </a:r>
          </a:p>
          <a:p>
            <a:pPr>
              <a:buNone/>
            </a:pPr>
            <a:r>
              <a:rPr lang="en-GB" b="1" dirty="0"/>
              <a:t>Calculating Thread ID</a:t>
            </a:r>
          </a:p>
          <a:p>
            <a:r>
              <a:rPr lang="en-GB" dirty="0"/>
              <a:t>Each thread needs a </a:t>
            </a:r>
            <a:r>
              <a:rPr lang="en-GB" b="1" dirty="0"/>
              <a:t>unique index</a:t>
            </a:r>
            <a:r>
              <a:rPr lang="en-GB" dirty="0"/>
              <a:t> to access its specific portion of data.</a:t>
            </a:r>
          </a:p>
          <a:p>
            <a:endParaRPr lang="en-GB" dirty="0"/>
          </a:p>
          <a:p>
            <a:pPr algn="ctr"/>
            <a:r>
              <a:rPr lang="en-GB" i="1" dirty="0">
                <a:solidFill>
                  <a:srgbClr val="FF0000"/>
                </a:solidFill>
              </a:rPr>
              <a:t>int </a:t>
            </a:r>
            <a:r>
              <a:rPr lang="en-GB" i="1" dirty="0" err="1">
                <a:solidFill>
                  <a:srgbClr val="FF0000"/>
                </a:solidFill>
              </a:rPr>
              <a:t>thread_id</a:t>
            </a:r>
            <a:r>
              <a:rPr lang="en-GB" i="1" dirty="0">
                <a:solidFill>
                  <a:srgbClr val="FF0000"/>
                </a:solidFill>
              </a:rPr>
              <a:t> = </a:t>
            </a:r>
            <a:r>
              <a:rPr lang="en-GB" i="1" dirty="0" err="1">
                <a:solidFill>
                  <a:srgbClr val="FF0000"/>
                </a:solidFill>
              </a:rPr>
              <a:t>blockIdx.x</a:t>
            </a:r>
            <a:r>
              <a:rPr lang="en-GB" i="1" dirty="0">
                <a:solidFill>
                  <a:srgbClr val="FF0000"/>
                </a:solidFill>
              </a:rPr>
              <a:t> * </a:t>
            </a:r>
            <a:r>
              <a:rPr lang="en-GB" i="1" dirty="0" err="1">
                <a:solidFill>
                  <a:srgbClr val="FF0000"/>
                </a:solidFill>
              </a:rPr>
              <a:t>blockDim.x</a:t>
            </a:r>
            <a:r>
              <a:rPr lang="en-GB" i="1" dirty="0">
                <a:solidFill>
                  <a:srgbClr val="FF0000"/>
                </a:solidFill>
              </a:rPr>
              <a:t> + </a:t>
            </a:r>
            <a:r>
              <a:rPr lang="en-GB" i="1" dirty="0" err="1">
                <a:solidFill>
                  <a:srgbClr val="FF0000"/>
                </a:solidFill>
              </a:rPr>
              <a:t>threadIdx.x</a:t>
            </a:r>
            <a:r>
              <a:rPr lang="en-GB" i="1" dirty="0">
                <a:solidFill>
                  <a:srgbClr val="FF0000"/>
                </a:solidFill>
              </a:rPr>
              <a:t>;</a:t>
            </a:r>
          </a:p>
          <a:p>
            <a:pPr algn="ctr"/>
            <a:endParaRPr lang="en-GB" i="1" dirty="0">
              <a:solidFill>
                <a:srgbClr val="FF0000"/>
              </a:solidFill>
            </a:endParaRPr>
          </a:p>
          <a:p>
            <a:pPr>
              <a:buNone/>
            </a:pPr>
            <a:r>
              <a:rPr lang="en-GB" dirty="0"/>
              <a:t>This formula is used in </a:t>
            </a:r>
            <a:r>
              <a:rPr lang="en-GB" b="1" dirty="0"/>
              <a:t>CUDA programming</a:t>
            </a:r>
            <a:r>
              <a:rPr lang="en-GB" dirty="0"/>
              <a:t> to uniquely identify each GPU thread when running a kernel.</a:t>
            </a:r>
          </a:p>
          <a:p>
            <a:pPr>
              <a:buNone/>
            </a:pPr>
            <a:r>
              <a:rPr lang="en-GB" dirty="0"/>
              <a:t>Here's what each term means:</a:t>
            </a:r>
          </a:p>
          <a:p>
            <a:pPr>
              <a:buFont typeface="Arial" panose="020B0604020202020204" pitchFamily="34" charset="0"/>
              <a:buChar char="•"/>
            </a:pPr>
            <a:r>
              <a:rPr lang="en-GB" b="1" dirty="0" err="1"/>
              <a:t>threadIdx.x</a:t>
            </a:r>
            <a:r>
              <a:rPr lang="en-GB" dirty="0"/>
              <a:t>: The </a:t>
            </a:r>
            <a:r>
              <a:rPr lang="en-GB" b="1" dirty="0"/>
              <a:t>index of the thread within its block</a:t>
            </a:r>
            <a:r>
              <a:rPr lang="en-GB" dirty="0"/>
              <a:t>.</a:t>
            </a:r>
          </a:p>
          <a:p>
            <a:pPr>
              <a:buFont typeface="Arial" panose="020B0604020202020204" pitchFamily="34" charset="0"/>
              <a:buChar char="•"/>
            </a:pPr>
            <a:r>
              <a:rPr lang="en-GB" b="1" dirty="0" err="1"/>
              <a:t>blockDim.x</a:t>
            </a:r>
            <a:r>
              <a:rPr lang="en-GB" dirty="0"/>
              <a:t>: The </a:t>
            </a:r>
            <a:r>
              <a:rPr lang="en-GB" b="1" dirty="0"/>
              <a:t>number of threads in each block</a:t>
            </a:r>
            <a:r>
              <a:rPr lang="en-GB" dirty="0"/>
              <a:t>.</a:t>
            </a:r>
          </a:p>
          <a:p>
            <a:pPr>
              <a:buFont typeface="Arial" panose="020B0604020202020204" pitchFamily="34" charset="0"/>
              <a:buChar char="•"/>
            </a:pPr>
            <a:r>
              <a:rPr lang="en-GB" b="1" dirty="0" err="1"/>
              <a:t>blockIdx.x</a:t>
            </a:r>
            <a:r>
              <a:rPr lang="en-GB" dirty="0"/>
              <a:t>: The </a:t>
            </a:r>
            <a:r>
              <a:rPr lang="en-GB" b="1" dirty="0"/>
              <a:t>index of the block within the grid</a:t>
            </a:r>
            <a:r>
              <a:rPr lang="en-GB" dirty="0"/>
              <a:t>.</a:t>
            </a:r>
          </a:p>
          <a:p>
            <a:pPr algn="ctr"/>
            <a:endParaRPr lang="en-GB" i="1" dirty="0">
              <a:solidFill>
                <a:srgbClr val="FF0000"/>
              </a:solidFill>
            </a:endParaRPr>
          </a:p>
          <a:p>
            <a:pPr algn="l"/>
            <a:endParaRPr lang="en-GB" dirty="0"/>
          </a:p>
        </p:txBody>
      </p:sp>
    </p:spTree>
    <p:extLst>
      <p:ext uri="{BB962C8B-B14F-4D97-AF65-F5344CB8AC3E}">
        <p14:creationId xmlns:p14="http://schemas.microsoft.com/office/powerpoint/2010/main" val="15309240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0">
          <a:extLst>
            <a:ext uri="{FF2B5EF4-FFF2-40B4-BE49-F238E27FC236}">
              <a16:creationId xmlns:a16="http://schemas.microsoft.com/office/drawing/2014/main" id="{A050241C-F3DC-B231-4C58-58E5E920C1FC}"/>
            </a:ext>
          </a:extLst>
        </p:cNvPr>
        <p:cNvGrpSpPr/>
        <p:nvPr/>
      </p:nvGrpSpPr>
      <p:grpSpPr>
        <a:xfrm>
          <a:off x="0" y="0"/>
          <a:ext cx="0" cy="0"/>
          <a:chOff x="0" y="0"/>
          <a:chExt cx="0" cy="0"/>
        </a:xfrm>
      </p:grpSpPr>
      <p:sp>
        <p:nvSpPr>
          <p:cNvPr id="61" name="Google Shape;61;p4">
            <a:extLst>
              <a:ext uri="{FF2B5EF4-FFF2-40B4-BE49-F238E27FC236}">
                <a16:creationId xmlns:a16="http://schemas.microsoft.com/office/drawing/2014/main" id="{4157C226-F9F2-F837-8DE7-0D913511CF39}"/>
              </a:ext>
            </a:extLst>
          </p:cNvPr>
          <p:cNvSpPr txBox="1">
            <a:spLocks noGrp="1"/>
          </p:cNvSpPr>
          <p:nvPr>
            <p:ph type="title"/>
          </p:nvPr>
        </p:nvSpPr>
        <p:spPr>
          <a:xfrm>
            <a:off x="407175" y="115841"/>
            <a:ext cx="8329650" cy="627900"/>
          </a:xfrm>
          <a:prstGeom prst="rect">
            <a:avLst/>
          </a:prstGeom>
          <a:noFill/>
          <a:ln>
            <a:noFill/>
          </a:ln>
        </p:spPr>
        <p:txBody>
          <a:bodyPr spcFirstLastPara="1" wrap="square" lIns="91425" tIns="91425" rIns="91425" bIns="91425" anchor="t" anchorCtr="0">
            <a:normAutofit fontScale="90000"/>
          </a:bodyPr>
          <a:lstStyle/>
          <a:p>
            <a:r>
              <a:rPr lang="en-GB" b="1" dirty="0"/>
              <a:t>GPU Hardware Exploration</a:t>
            </a:r>
            <a:br>
              <a:rPr lang="en-GB" b="1" dirty="0"/>
            </a:br>
            <a:br>
              <a:rPr lang="en-GB" b="0" i="0" u="none" strike="noStrike" dirty="0">
                <a:solidFill>
                  <a:srgbClr val="1F1F1F"/>
                </a:solidFill>
                <a:effectLst/>
                <a:latin typeface="Roboto" panose="02000000000000000000" pitchFamily="2" charset="0"/>
              </a:rPr>
            </a:br>
            <a:br>
              <a:rPr lang="en-GB" b="1" i="0" u="none" strike="noStrike" dirty="0">
                <a:solidFill>
                  <a:srgbClr val="7030A0"/>
                </a:solidFill>
                <a:effectLst/>
              </a:rPr>
            </a:br>
            <a:br>
              <a:rPr lang="en-GB" b="1" i="0" u="none" strike="noStrike" dirty="0">
                <a:solidFill>
                  <a:srgbClr val="7030A0"/>
                </a:solidFill>
                <a:effectLst/>
              </a:rPr>
            </a:br>
            <a:br>
              <a:rPr lang="en-GB" b="1" i="0" u="none" strike="noStrike" dirty="0">
                <a:solidFill>
                  <a:srgbClr val="7030A0"/>
                </a:solidFill>
                <a:effectLst/>
              </a:rPr>
            </a:br>
            <a:endParaRPr lang="en-GB" b="1" i="0" u="none" strike="noStrike" dirty="0">
              <a:solidFill>
                <a:srgbClr val="7030A0"/>
              </a:solidFill>
              <a:effectLst/>
            </a:endParaRPr>
          </a:p>
        </p:txBody>
      </p:sp>
      <p:sp>
        <p:nvSpPr>
          <p:cNvPr id="6" name="TextBox 5">
            <a:extLst>
              <a:ext uri="{FF2B5EF4-FFF2-40B4-BE49-F238E27FC236}">
                <a16:creationId xmlns:a16="http://schemas.microsoft.com/office/drawing/2014/main" id="{FCCE6FC3-46B3-4152-4121-FEB533A9F492}"/>
              </a:ext>
            </a:extLst>
          </p:cNvPr>
          <p:cNvSpPr txBox="1"/>
          <p:nvPr/>
        </p:nvSpPr>
        <p:spPr>
          <a:xfrm>
            <a:off x="517242" y="688182"/>
            <a:ext cx="3884277" cy="1384995"/>
          </a:xfrm>
          <a:prstGeom prst="rect">
            <a:avLst/>
          </a:prstGeom>
          <a:noFill/>
        </p:spPr>
        <p:txBody>
          <a:bodyPr wrap="square">
            <a:spAutoFit/>
          </a:bodyPr>
          <a:lstStyle/>
          <a:p>
            <a:r>
              <a:rPr lang="en-GB" dirty="0"/>
              <a:t>Use terminal commands to explore GPU properties.</a:t>
            </a:r>
          </a:p>
          <a:p>
            <a:r>
              <a:rPr lang="en-GB" b="1" dirty="0"/>
              <a:t>NVIDIA Systems:</a:t>
            </a:r>
            <a:endParaRPr lang="en-GB" dirty="0"/>
          </a:p>
          <a:p>
            <a:pPr algn="ctr"/>
            <a:endParaRPr lang="en-GB" i="1" dirty="0">
              <a:solidFill>
                <a:srgbClr val="FF0000"/>
              </a:solidFill>
            </a:endParaRPr>
          </a:p>
          <a:p>
            <a:pPr>
              <a:buFont typeface="Arial" panose="020B0604020202020204" pitchFamily="34" charset="0"/>
              <a:buChar char="•"/>
            </a:pPr>
            <a:endParaRPr lang="en-GB" dirty="0"/>
          </a:p>
          <a:p>
            <a:pPr algn="l"/>
            <a:endParaRPr lang="en-GB" b="1" i="0" u="none" strike="noStrike" dirty="0">
              <a:solidFill>
                <a:srgbClr val="000000"/>
              </a:solidFill>
              <a:effectLst/>
            </a:endParaRPr>
          </a:p>
        </p:txBody>
      </p:sp>
      <p:pic>
        <p:nvPicPr>
          <p:cNvPr id="2" name="Picture 1">
            <a:extLst>
              <a:ext uri="{FF2B5EF4-FFF2-40B4-BE49-F238E27FC236}">
                <a16:creationId xmlns:a16="http://schemas.microsoft.com/office/drawing/2014/main" id="{84F51942-121A-0C51-5DF2-DCD39647705B}"/>
              </a:ext>
            </a:extLst>
          </p:cNvPr>
          <p:cNvPicPr>
            <a:picLocks noChangeAspect="1"/>
          </p:cNvPicPr>
          <p:nvPr/>
        </p:nvPicPr>
        <p:blipFill>
          <a:blip r:embed="rId3"/>
          <a:stretch>
            <a:fillRect/>
          </a:stretch>
        </p:blipFill>
        <p:spPr>
          <a:xfrm>
            <a:off x="2326685" y="981711"/>
            <a:ext cx="5219053" cy="2500406"/>
          </a:xfrm>
          <a:prstGeom prst="rect">
            <a:avLst/>
          </a:prstGeom>
        </p:spPr>
      </p:pic>
      <p:sp>
        <p:nvSpPr>
          <p:cNvPr id="5" name="TextBox 4">
            <a:extLst>
              <a:ext uri="{FF2B5EF4-FFF2-40B4-BE49-F238E27FC236}">
                <a16:creationId xmlns:a16="http://schemas.microsoft.com/office/drawing/2014/main" id="{CE05B0CA-C90D-C2B8-D56D-15B06B2DA375}"/>
              </a:ext>
            </a:extLst>
          </p:cNvPr>
          <p:cNvSpPr txBox="1"/>
          <p:nvPr/>
        </p:nvSpPr>
        <p:spPr>
          <a:xfrm>
            <a:off x="517242" y="3482117"/>
            <a:ext cx="4649490" cy="1384995"/>
          </a:xfrm>
          <a:prstGeom prst="rect">
            <a:avLst/>
          </a:prstGeom>
          <a:noFill/>
        </p:spPr>
        <p:txBody>
          <a:bodyPr wrap="square">
            <a:spAutoFit/>
          </a:bodyPr>
          <a:lstStyle/>
          <a:p>
            <a:pPr>
              <a:buNone/>
            </a:pPr>
            <a:r>
              <a:rPr lang="en-GB" dirty="0"/>
              <a:t>This shows:</a:t>
            </a:r>
          </a:p>
          <a:p>
            <a:pPr marL="342900" indent="-342900">
              <a:buFont typeface="+mj-lt"/>
              <a:buAutoNum type="arabicPeriod"/>
            </a:pPr>
            <a:r>
              <a:rPr lang="en-GB" dirty="0"/>
              <a:t>Current GPU usage (e.g., memory usage, temperature)</a:t>
            </a:r>
          </a:p>
          <a:p>
            <a:pPr marL="342900" indent="-342900">
              <a:buFont typeface="+mj-lt"/>
              <a:buAutoNum type="arabicPeriod"/>
            </a:pPr>
            <a:r>
              <a:rPr lang="en-GB" dirty="0"/>
              <a:t>Active processes using the GPU</a:t>
            </a:r>
          </a:p>
          <a:p>
            <a:pPr marL="342900" indent="-342900">
              <a:buFont typeface="+mj-lt"/>
              <a:buAutoNum type="arabicPeriod"/>
            </a:pPr>
            <a:r>
              <a:rPr lang="en-GB" dirty="0"/>
              <a:t>GPU model, driver version, and compute capabilities</a:t>
            </a:r>
          </a:p>
        </p:txBody>
      </p:sp>
    </p:spTree>
    <p:extLst>
      <p:ext uri="{BB962C8B-B14F-4D97-AF65-F5344CB8AC3E}">
        <p14:creationId xmlns:p14="http://schemas.microsoft.com/office/powerpoint/2010/main" val="16556751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8"/>
        <p:cNvGrpSpPr/>
        <p:nvPr/>
      </p:nvGrpSpPr>
      <p:grpSpPr>
        <a:xfrm>
          <a:off x="0" y="0"/>
          <a:ext cx="0" cy="0"/>
          <a:chOff x="0" y="0"/>
          <a:chExt cx="0" cy="0"/>
        </a:xfrm>
      </p:grpSpPr>
      <p:sp>
        <p:nvSpPr>
          <p:cNvPr id="49" name="Google Shape;49;p2"/>
          <p:cNvSpPr txBox="1">
            <a:spLocks noGrp="1"/>
          </p:cNvSpPr>
          <p:nvPr>
            <p:ph type="ctrTitle"/>
          </p:nvPr>
        </p:nvSpPr>
        <p:spPr>
          <a:xfrm>
            <a:off x="311708" y="1057469"/>
            <a:ext cx="8520600" cy="1739706"/>
          </a:xfrm>
          <a:prstGeom prst="rect">
            <a:avLst/>
          </a:prstGeom>
          <a:noFill/>
          <a:ln>
            <a:noFill/>
          </a:ln>
        </p:spPr>
        <p:txBody>
          <a:bodyPr spcFirstLastPara="1" wrap="square" lIns="91425" tIns="91425" rIns="91425" bIns="91425" anchor="b" anchorCtr="0">
            <a:normAutofit fontScale="90000"/>
          </a:bodyPr>
          <a:lstStyle/>
          <a:p>
            <a:br>
              <a:rPr lang="en-US" sz="4000" dirty="0">
                <a:latin typeface="Calibri"/>
                <a:ea typeface="Calibri"/>
                <a:cs typeface="Calibri"/>
                <a:sym typeface="Calibri"/>
              </a:rPr>
            </a:br>
            <a:br>
              <a:rPr lang="en-US" sz="4000" dirty="0">
                <a:latin typeface="Calibri"/>
                <a:ea typeface="Calibri"/>
                <a:cs typeface="Calibri"/>
                <a:sym typeface="Calibri"/>
              </a:rPr>
            </a:br>
            <a:r>
              <a:rPr lang="en-US" sz="4000" dirty="0">
                <a:latin typeface="Calibri"/>
                <a:ea typeface="Calibri"/>
                <a:cs typeface="Calibri"/>
                <a:sym typeface="Calibri"/>
              </a:rPr>
              <a:t>Deploying GPU-accelerated data pipelines</a:t>
            </a:r>
            <a:br>
              <a:rPr lang="en-US" sz="4000" dirty="0">
                <a:latin typeface="Calibri"/>
                <a:ea typeface="Calibri"/>
                <a:cs typeface="Calibri"/>
                <a:sym typeface="Calibri"/>
              </a:rPr>
            </a:br>
            <a:br>
              <a:rPr lang="en-US" sz="1800" dirty="0">
                <a:latin typeface="Calibri"/>
                <a:ea typeface="Calibri"/>
                <a:cs typeface="Calibri"/>
                <a:sym typeface="Calibri"/>
              </a:rPr>
            </a:br>
            <a:endParaRPr dirty="0"/>
          </a:p>
        </p:txBody>
      </p:sp>
      <p:sp>
        <p:nvSpPr>
          <p:cNvPr id="50" name="Google Shape;50;p2"/>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rmAutofit/>
          </a:bodyPr>
          <a:lstStyle/>
          <a:p>
            <a:pPr marL="457200" lvl="0" indent="-342900" algn="ctr" rtl="1">
              <a:lnSpc>
                <a:spcPct val="100000"/>
              </a:lnSpc>
              <a:spcBef>
                <a:spcPts val="0"/>
              </a:spcBef>
              <a:spcAft>
                <a:spcPts val="0"/>
              </a:spcAft>
              <a:buSzPts val="2500"/>
              <a:buFont typeface="Tajawal"/>
              <a:buNone/>
            </a:pPr>
            <a:endParaRPr dirty="0"/>
          </a:p>
        </p:txBody>
      </p:sp>
      <p:sp>
        <p:nvSpPr>
          <p:cNvPr id="51" name="Google Shape;51;p2"/>
          <p:cNvSpPr txBox="1"/>
          <p:nvPr/>
        </p:nvSpPr>
        <p:spPr>
          <a:xfrm>
            <a:off x="3527778" y="4245036"/>
            <a:ext cx="4572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1" i="0" u="none" strike="noStrike" cap="none">
                <a:solidFill>
                  <a:srgbClr val="000000"/>
                </a:solidFill>
                <a:latin typeface="Calibri"/>
                <a:ea typeface="Calibri"/>
                <a:cs typeface="Calibri"/>
                <a:sym typeface="Calibri"/>
              </a:rPr>
              <a:t>By: Dr. Afshan Hashmi</a:t>
            </a:r>
            <a:endParaRPr sz="1400" b="1" i="0" u="none" strike="noStrike" cap="none">
              <a:solidFill>
                <a:srgbClr val="000000"/>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5">
          <a:extLst>
            <a:ext uri="{FF2B5EF4-FFF2-40B4-BE49-F238E27FC236}">
              <a16:creationId xmlns:a16="http://schemas.microsoft.com/office/drawing/2014/main" id="{A5F7E029-172E-8A38-AF4B-A7CBA6D7F8E6}"/>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73A8F25B-63C2-10B8-F643-A152FA4D2A5C}"/>
              </a:ext>
            </a:extLst>
          </p:cNvPr>
          <p:cNvSpPr txBox="1"/>
          <p:nvPr/>
        </p:nvSpPr>
        <p:spPr>
          <a:xfrm>
            <a:off x="1201119" y="2110085"/>
            <a:ext cx="6703017" cy="461665"/>
          </a:xfrm>
          <a:prstGeom prst="rect">
            <a:avLst/>
          </a:prstGeom>
          <a:noFill/>
        </p:spPr>
        <p:txBody>
          <a:bodyPr wrap="square">
            <a:spAutoFit/>
          </a:bodyPr>
          <a:lstStyle/>
          <a:p>
            <a:r>
              <a:rPr lang="en-GB" sz="2400" b="1" dirty="0">
                <a:solidFill>
                  <a:srgbClr val="7030A0"/>
                </a:solidFill>
              </a:rPr>
              <a:t>Data Pipeline Design for GPU Acceleration</a:t>
            </a:r>
          </a:p>
        </p:txBody>
      </p:sp>
    </p:spTree>
    <p:extLst>
      <p:ext uri="{BB962C8B-B14F-4D97-AF65-F5344CB8AC3E}">
        <p14:creationId xmlns:p14="http://schemas.microsoft.com/office/powerpoint/2010/main" val="10696536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0">
          <a:extLst>
            <a:ext uri="{FF2B5EF4-FFF2-40B4-BE49-F238E27FC236}">
              <a16:creationId xmlns:a16="http://schemas.microsoft.com/office/drawing/2014/main" id="{E295D7D7-B865-B03A-DE38-A97A2EF286D5}"/>
            </a:ext>
          </a:extLst>
        </p:cNvPr>
        <p:cNvGrpSpPr/>
        <p:nvPr/>
      </p:nvGrpSpPr>
      <p:grpSpPr>
        <a:xfrm>
          <a:off x="0" y="0"/>
          <a:ext cx="0" cy="0"/>
          <a:chOff x="0" y="0"/>
          <a:chExt cx="0" cy="0"/>
        </a:xfrm>
      </p:grpSpPr>
      <p:sp>
        <p:nvSpPr>
          <p:cNvPr id="61" name="Google Shape;61;p4">
            <a:extLst>
              <a:ext uri="{FF2B5EF4-FFF2-40B4-BE49-F238E27FC236}">
                <a16:creationId xmlns:a16="http://schemas.microsoft.com/office/drawing/2014/main" id="{CB650C4F-3678-FB0B-C8D8-8330EAC1AC59}"/>
              </a:ext>
            </a:extLst>
          </p:cNvPr>
          <p:cNvSpPr txBox="1">
            <a:spLocks noGrp="1"/>
          </p:cNvSpPr>
          <p:nvPr>
            <p:ph type="title"/>
          </p:nvPr>
        </p:nvSpPr>
        <p:spPr>
          <a:xfrm>
            <a:off x="407175" y="115841"/>
            <a:ext cx="8329650" cy="627900"/>
          </a:xfrm>
          <a:prstGeom prst="rect">
            <a:avLst/>
          </a:prstGeom>
          <a:noFill/>
          <a:ln>
            <a:noFill/>
          </a:ln>
        </p:spPr>
        <p:txBody>
          <a:bodyPr spcFirstLastPara="1" wrap="square" lIns="91425" tIns="91425" rIns="91425" bIns="91425" anchor="t" anchorCtr="0">
            <a:normAutofit fontScale="90000"/>
          </a:bodyPr>
          <a:lstStyle/>
          <a:p>
            <a:r>
              <a:rPr lang="en-GB" b="1" dirty="0"/>
              <a:t>Pipeline Design Principles</a:t>
            </a:r>
            <a:br>
              <a:rPr lang="en-GB" b="1" dirty="0"/>
            </a:br>
            <a:br>
              <a:rPr lang="en-GB" b="1" i="0" u="none" strike="noStrike" dirty="0">
                <a:solidFill>
                  <a:srgbClr val="000000"/>
                </a:solidFill>
                <a:effectLst/>
              </a:rPr>
            </a:br>
            <a:br>
              <a:rPr lang="en-GB" b="0" i="0" u="none" strike="noStrike" dirty="0">
                <a:solidFill>
                  <a:srgbClr val="1F1F1F"/>
                </a:solidFill>
                <a:effectLst/>
                <a:latin typeface="Roboto" panose="02000000000000000000" pitchFamily="2" charset="0"/>
              </a:rPr>
            </a:br>
            <a:br>
              <a:rPr lang="en-GB" b="1" i="0" u="none" strike="noStrike" dirty="0">
                <a:solidFill>
                  <a:srgbClr val="7030A0"/>
                </a:solidFill>
                <a:effectLst/>
              </a:rPr>
            </a:br>
            <a:br>
              <a:rPr lang="en-GB" b="1" i="0" u="none" strike="noStrike" dirty="0">
                <a:solidFill>
                  <a:srgbClr val="7030A0"/>
                </a:solidFill>
                <a:effectLst/>
              </a:rPr>
            </a:br>
            <a:br>
              <a:rPr lang="en-GB" b="1" i="0" u="none" strike="noStrike" dirty="0">
                <a:solidFill>
                  <a:srgbClr val="7030A0"/>
                </a:solidFill>
                <a:effectLst/>
              </a:rPr>
            </a:br>
            <a:endParaRPr lang="en-GB" b="1" i="0" u="none" strike="noStrike" dirty="0">
              <a:solidFill>
                <a:srgbClr val="7030A0"/>
              </a:solidFill>
              <a:effectLst/>
            </a:endParaRPr>
          </a:p>
        </p:txBody>
      </p:sp>
      <p:sp>
        <p:nvSpPr>
          <p:cNvPr id="4" name="TextBox 3">
            <a:extLst>
              <a:ext uri="{FF2B5EF4-FFF2-40B4-BE49-F238E27FC236}">
                <a16:creationId xmlns:a16="http://schemas.microsoft.com/office/drawing/2014/main" id="{482C4720-AC9C-08F6-3732-F51EDFB6A8E6}"/>
              </a:ext>
            </a:extLst>
          </p:cNvPr>
          <p:cNvSpPr txBox="1"/>
          <p:nvPr/>
        </p:nvSpPr>
        <p:spPr>
          <a:xfrm>
            <a:off x="272782" y="1029911"/>
            <a:ext cx="8065305" cy="3539430"/>
          </a:xfrm>
          <a:prstGeom prst="rect">
            <a:avLst/>
          </a:prstGeom>
          <a:noFill/>
        </p:spPr>
        <p:txBody>
          <a:bodyPr wrap="square">
            <a:spAutoFit/>
          </a:bodyPr>
          <a:lstStyle/>
          <a:p>
            <a:pPr>
              <a:buNone/>
            </a:pPr>
            <a:r>
              <a:rPr lang="en-GB" b="1" dirty="0"/>
              <a:t>Data Flow Patterns for GPU Acceleration</a:t>
            </a:r>
          </a:p>
          <a:p>
            <a:pPr>
              <a:buNone/>
            </a:pPr>
            <a:r>
              <a:rPr lang="en-GB" dirty="0"/>
              <a:t>Data pipelines consist of stages where data flows through various processes. In the context of GPU acceleration, understanding how data moves between these stages is key to optimizing performance.</a:t>
            </a:r>
          </a:p>
          <a:p>
            <a:r>
              <a:rPr lang="en-GB" b="1" dirty="0"/>
              <a:t>Batch Processing</a:t>
            </a:r>
            <a:r>
              <a:rPr lang="en-GB" dirty="0"/>
              <a:t>:</a:t>
            </a:r>
          </a:p>
          <a:p>
            <a:pPr marL="742950" lvl="1" indent="-285750">
              <a:buFont typeface="Wingdings" pitchFamily="2" charset="2"/>
              <a:buChar char="Ø"/>
            </a:pPr>
            <a:r>
              <a:rPr lang="en-GB" dirty="0"/>
              <a:t>Process large chunks of data in parallel, suited for workloads where all data is available at once (e.g., deep learning model training).</a:t>
            </a:r>
          </a:p>
          <a:p>
            <a:pPr marL="742950" lvl="1" indent="-285750">
              <a:buFont typeface="Wingdings" pitchFamily="2" charset="2"/>
              <a:buChar char="Ø"/>
            </a:pPr>
            <a:r>
              <a:rPr lang="en-GB" dirty="0"/>
              <a:t>GPUs excel at processing </a:t>
            </a:r>
            <a:r>
              <a:rPr lang="en-GB" b="1" dirty="0"/>
              <a:t>large batches</a:t>
            </a:r>
            <a:r>
              <a:rPr lang="en-GB" dirty="0"/>
              <a:t> efficiently because they are designed for parallelism.</a:t>
            </a:r>
          </a:p>
          <a:p>
            <a:r>
              <a:rPr lang="en-GB" b="1" dirty="0"/>
              <a:t>Streaming Processing</a:t>
            </a:r>
            <a:r>
              <a:rPr lang="en-GB" dirty="0"/>
              <a:t>:</a:t>
            </a:r>
          </a:p>
          <a:p>
            <a:pPr marL="742950" lvl="1" indent="-285750">
              <a:buFont typeface="Wingdings" pitchFamily="2" charset="2"/>
              <a:buChar char="Ø"/>
            </a:pPr>
            <a:r>
              <a:rPr lang="en-GB" dirty="0"/>
              <a:t>Continuously process data as it becomes available (e.g., real-time analytics).</a:t>
            </a:r>
          </a:p>
          <a:p>
            <a:pPr marL="742950" lvl="1" indent="-285750">
              <a:buFont typeface="Wingdings" pitchFamily="2" charset="2"/>
              <a:buChar char="Ø"/>
            </a:pPr>
            <a:r>
              <a:rPr lang="en-GB" dirty="0"/>
              <a:t>GPUs are less suited for streaming due to potential latency and challenges in maintaining real-time throughput.</a:t>
            </a:r>
          </a:p>
          <a:p>
            <a:r>
              <a:rPr lang="en-GB" b="1" dirty="0"/>
              <a:t>Hybrid Models</a:t>
            </a:r>
            <a:r>
              <a:rPr lang="en-GB" dirty="0"/>
              <a:t>:</a:t>
            </a:r>
          </a:p>
          <a:p>
            <a:pPr marL="742950" lvl="1" indent="-285750">
              <a:buFont typeface="Wingdings" pitchFamily="2" charset="2"/>
              <a:buChar char="Ø"/>
            </a:pPr>
            <a:r>
              <a:rPr lang="en-GB" dirty="0"/>
              <a:t>Some applications use a combination of </a:t>
            </a:r>
            <a:r>
              <a:rPr lang="en-GB" b="1" dirty="0"/>
              <a:t>batch and streaming</a:t>
            </a:r>
            <a:r>
              <a:rPr lang="en-GB" dirty="0"/>
              <a:t> (e.g., video processing) where frames are processed in batches while streaming.</a:t>
            </a:r>
          </a:p>
        </p:txBody>
      </p:sp>
    </p:spTree>
    <p:extLst>
      <p:ext uri="{BB962C8B-B14F-4D97-AF65-F5344CB8AC3E}">
        <p14:creationId xmlns:p14="http://schemas.microsoft.com/office/powerpoint/2010/main" val="20359528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0">
          <a:extLst>
            <a:ext uri="{FF2B5EF4-FFF2-40B4-BE49-F238E27FC236}">
              <a16:creationId xmlns:a16="http://schemas.microsoft.com/office/drawing/2014/main" id="{7F1BC78F-80EA-0D43-C7CE-BAD26BDEC393}"/>
            </a:ext>
          </a:extLst>
        </p:cNvPr>
        <p:cNvGrpSpPr/>
        <p:nvPr/>
      </p:nvGrpSpPr>
      <p:grpSpPr>
        <a:xfrm>
          <a:off x="0" y="0"/>
          <a:ext cx="0" cy="0"/>
          <a:chOff x="0" y="0"/>
          <a:chExt cx="0" cy="0"/>
        </a:xfrm>
      </p:grpSpPr>
      <p:sp>
        <p:nvSpPr>
          <p:cNvPr id="61" name="Google Shape;61;p4">
            <a:extLst>
              <a:ext uri="{FF2B5EF4-FFF2-40B4-BE49-F238E27FC236}">
                <a16:creationId xmlns:a16="http://schemas.microsoft.com/office/drawing/2014/main" id="{D2FFA730-5CD0-47CD-E337-FE3EF2866C0D}"/>
              </a:ext>
            </a:extLst>
          </p:cNvPr>
          <p:cNvSpPr txBox="1">
            <a:spLocks noGrp="1"/>
          </p:cNvSpPr>
          <p:nvPr>
            <p:ph type="title"/>
          </p:nvPr>
        </p:nvSpPr>
        <p:spPr>
          <a:xfrm>
            <a:off x="407175" y="115841"/>
            <a:ext cx="8329650" cy="627900"/>
          </a:xfrm>
          <a:prstGeom prst="rect">
            <a:avLst/>
          </a:prstGeom>
          <a:noFill/>
          <a:ln>
            <a:noFill/>
          </a:ln>
        </p:spPr>
        <p:txBody>
          <a:bodyPr spcFirstLastPara="1" wrap="square" lIns="91425" tIns="91425" rIns="91425" bIns="91425" anchor="t" anchorCtr="0">
            <a:normAutofit fontScale="90000"/>
          </a:bodyPr>
          <a:lstStyle/>
          <a:p>
            <a:r>
              <a:rPr lang="en-GB" b="1" dirty="0"/>
              <a:t>Memory Management Strategies</a:t>
            </a:r>
            <a:br>
              <a:rPr lang="en-GB" b="1" dirty="0"/>
            </a:br>
            <a:br>
              <a:rPr lang="en-GB" b="1" dirty="0"/>
            </a:br>
            <a:br>
              <a:rPr lang="en-GB" b="1" i="0" u="none" strike="noStrike" dirty="0">
                <a:solidFill>
                  <a:srgbClr val="000000"/>
                </a:solidFill>
                <a:effectLst/>
              </a:rPr>
            </a:br>
            <a:br>
              <a:rPr lang="en-GB" b="0" i="0" u="none" strike="noStrike" dirty="0">
                <a:solidFill>
                  <a:srgbClr val="1F1F1F"/>
                </a:solidFill>
                <a:effectLst/>
                <a:latin typeface="Roboto" panose="02000000000000000000" pitchFamily="2" charset="0"/>
              </a:rPr>
            </a:br>
            <a:br>
              <a:rPr lang="en-GB" b="1" i="0" u="none" strike="noStrike" dirty="0">
                <a:solidFill>
                  <a:srgbClr val="7030A0"/>
                </a:solidFill>
                <a:effectLst/>
              </a:rPr>
            </a:br>
            <a:br>
              <a:rPr lang="en-GB" b="1" i="0" u="none" strike="noStrike" dirty="0">
                <a:solidFill>
                  <a:srgbClr val="7030A0"/>
                </a:solidFill>
                <a:effectLst/>
              </a:rPr>
            </a:br>
            <a:br>
              <a:rPr lang="en-GB" b="1" i="0" u="none" strike="noStrike" dirty="0">
                <a:solidFill>
                  <a:srgbClr val="7030A0"/>
                </a:solidFill>
                <a:effectLst/>
              </a:rPr>
            </a:br>
            <a:endParaRPr lang="en-GB" b="1" i="0" u="none" strike="noStrike" dirty="0">
              <a:solidFill>
                <a:srgbClr val="7030A0"/>
              </a:solidFill>
              <a:effectLst/>
            </a:endParaRPr>
          </a:p>
        </p:txBody>
      </p:sp>
      <p:sp>
        <p:nvSpPr>
          <p:cNvPr id="4" name="TextBox 3">
            <a:extLst>
              <a:ext uri="{FF2B5EF4-FFF2-40B4-BE49-F238E27FC236}">
                <a16:creationId xmlns:a16="http://schemas.microsoft.com/office/drawing/2014/main" id="{9F0E0C0B-88CE-EBAE-6F6D-1CEE6385F6F7}"/>
              </a:ext>
            </a:extLst>
          </p:cNvPr>
          <p:cNvSpPr txBox="1"/>
          <p:nvPr/>
        </p:nvSpPr>
        <p:spPr>
          <a:xfrm>
            <a:off x="272782" y="1029911"/>
            <a:ext cx="8065305" cy="3323987"/>
          </a:xfrm>
          <a:prstGeom prst="rect">
            <a:avLst/>
          </a:prstGeom>
          <a:noFill/>
        </p:spPr>
        <p:txBody>
          <a:bodyPr wrap="square">
            <a:spAutoFit/>
          </a:bodyPr>
          <a:lstStyle/>
          <a:p>
            <a:pPr>
              <a:buNone/>
            </a:pPr>
            <a:r>
              <a:rPr lang="en-GB" dirty="0"/>
              <a:t>Efficient memory management is crucial for leveraging GPU capabilities:</a:t>
            </a:r>
          </a:p>
          <a:p>
            <a:r>
              <a:rPr lang="en-GB" b="1" dirty="0"/>
              <a:t>Global Memory</a:t>
            </a:r>
            <a:r>
              <a:rPr lang="en-GB" dirty="0"/>
              <a:t>:</a:t>
            </a:r>
          </a:p>
          <a:p>
            <a:pPr marL="742950" lvl="1" indent="-285750">
              <a:buFont typeface="Wingdings" pitchFamily="2" charset="2"/>
              <a:buChar char="Ø"/>
            </a:pPr>
            <a:r>
              <a:rPr lang="en-GB" dirty="0"/>
              <a:t>Large, but slower compared to other types of memory.</a:t>
            </a:r>
          </a:p>
          <a:p>
            <a:pPr marL="742950" lvl="1" indent="-285750">
              <a:buFont typeface="Wingdings" pitchFamily="2" charset="2"/>
              <a:buChar char="Ø"/>
            </a:pPr>
            <a:r>
              <a:rPr lang="en-GB" dirty="0"/>
              <a:t>Shared across all threads.</a:t>
            </a:r>
          </a:p>
          <a:p>
            <a:pPr marL="742950" lvl="1" indent="-285750">
              <a:buFont typeface="Wingdings" pitchFamily="2" charset="2"/>
              <a:buChar char="Ø"/>
            </a:pPr>
            <a:r>
              <a:rPr lang="en-GB" dirty="0"/>
              <a:t>Minimize transfers between host and device to reduce bottlenecks.</a:t>
            </a:r>
          </a:p>
          <a:p>
            <a:r>
              <a:rPr lang="en-GB" b="1" dirty="0"/>
              <a:t>Shared Memory</a:t>
            </a:r>
            <a:r>
              <a:rPr lang="en-GB" dirty="0"/>
              <a:t>:</a:t>
            </a:r>
          </a:p>
          <a:p>
            <a:pPr marL="742950" lvl="1" indent="-285750">
              <a:buFont typeface="Wingdings" pitchFamily="2" charset="2"/>
              <a:buChar char="Ø"/>
            </a:pPr>
            <a:r>
              <a:rPr lang="en-GB" dirty="0"/>
              <a:t>Faster memory within a </a:t>
            </a:r>
            <a:r>
              <a:rPr lang="en-GB" b="1" dirty="0"/>
              <a:t>single streaming multiprocessor (SM)</a:t>
            </a:r>
            <a:r>
              <a:rPr lang="en-GB" dirty="0"/>
              <a:t>.</a:t>
            </a:r>
          </a:p>
          <a:p>
            <a:pPr marL="742950" lvl="1" indent="-285750">
              <a:buFont typeface="Wingdings" pitchFamily="2" charset="2"/>
              <a:buChar char="Ø"/>
            </a:pPr>
            <a:r>
              <a:rPr lang="en-GB" dirty="0"/>
              <a:t>Use shared memory for temporary data that is accessed frequently by threads in the same block.</a:t>
            </a:r>
          </a:p>
          <a:p>
            <a:r>
              <a:rPr lang="en-GB" b="1" dirty="0"/>
              <a:t>Constant Memory</a:t>
            </a:r>
            <a:r>
              <a:rPr lang="en-GB" dirty="0"/>
              <a:t>:</a:t>
            </a:r>
          </a:p>
          <a:p>
            <a:pPr marL="742950" lvl="1" indent="-285750">
              <a:buFont typeface="Wingdings" pitchFamily="2" charset="2"/>
              <a:buChar char="Ø"/>
            </a:pPr>
            <a:r>
              <a:rPr lang="en-GB" dirty="0"/>
              <a:t>Used for read-only data that doesn't change during kernel execution.</a:t>
            </a:r>
          </a:p>
          <a:p>
            <a:pPr marL="742950" lvl="1" indent="-285750">
              <a:buFont typeface="Wingdings" pitchFamily="2" charset="2"/>
              <a:buChar char="Ø"/>
            </a:pPr>
            <a:r>
              <a:rPr lang="en-GB" dirty="0"/>
              <a:t>Great for storing constants like model parameters in deep learning.</a:t>
            </a:r>
          </a:p>
          <a:p>
            <a:r>
              <a:rPr lang="en-GB" b="1" dirty="0"/>
              <a:t>Memory Coalescing</a:t>
            </a:r>
            <a:r>
              <a:rPr lang="en-GB" dirty="0"/>
              <a:t>:</a:t>
            </a:r>
          </a:p>
          <a:p>
            <a:pPr marL="742950" lvl="1" indent="-285750">
              <a:buFont typeface="Wingdings" pitchFamily="2" charset="2"/>
              <a:buChar char="Ø"/>
            </a:pPr>
            <a:r>
              <a:rPr lang="en-GB" dirty="0"/>
              <a:t>Ensures that memory accesses by threads in a warp are </a:t>
            </a:r>
            <a:r>
              <a:rPr lang="en-GB" b="1" dirty="0"/>
              <a:t>coalesced</a:t>
            </a:r>
            <a:r>
              <a:rPr lang="en-GB" dirty="0"/>
              <a:t>, meaning they are combined into fewer transactions for efficient access.</a:t>
            </a:r>
          </a:p>
        </p:txBody>
      </p:sp>
    </p:spTree>
    <p:extLst>
      <p:ext uri="{BB962C8B-B14F-4D97-AF65-F5344CB8AC3E}">
        <p14:creationId xmlns:p14="http://schemas.microsoft.com/office/powerpoint/2010/main" val="28162147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0">
          <a:extLst>
            <a:ext uri="{FF2B5EF4-FFF2-40B4-BE49-F238E27FC236}">
              <a16:creationId xmlns:a16="http://schemas.microsoft.com/office/drawing/2014/main" id="{B40AD01E-91DB-3D6B-4A35-B3100D3BCE13}"/>
            </a:ext>
          </a:extLst>
        </p:cNvPr>
        <p:cNvGrpSpPr/>
        <p:nvPr/>
      </p:nvGrpSpPr>
      <p:grpSpPr>
        <a:xfrm>
          <a:off x="0" y="0"/>
          <a:ext cx="0" cy="0"/>
          <a:chOff x="0" y="0"/>
          <a:chExt cx="0" cy="0"/>
        </a:xfrm>
      </p:grpSpPr>
      <p:sp>
        <p:nvSpPr>
          <p:cNvPr id="61" name="Google Shape;61;p4">
            <a:extLst>
              <a:ext uri="{FF2B5EF4-FFF2-40B4-BE49-F238E27FC236}">
                <a16:creationId xmlns:a16="http://schemas.microsoft.com/office/drawing/2014/main" id="{3EAB521F-18F8-8E97-5AE6-A8A99E47C04A}"/>
              </a:ext>
            </a:extLst>
          </p:cNvPr>
          <p:cNvSpPr txBox="1">
            <a:spLocks noGrp="1"/>
          </p:cNvSpPr>
          <p:nvPr>
            <p:ph type="title"/>
          </p:nvPr>
        </p:nvSpPr>
        <p:spPr>
          <a:xfrm>
            <a:off x="407175" y="115841"/>
            <a:ext cx="8329650" cy="627900"/>
          </a:xfrm>
          <a:prstGeom prst="rect">
            <a:avLst/>
          </a:prstGeom>
          <a:noFill/>
          <a:ln>
            <a:noFill/>
          </a:ln>
        </p:spPr>
        <p:txBody>
          <a:bodyPr spcFirstLastPara="1" wrap="square" lIns="91425" tIns="91425" rIns="91425" bIns="91425" anchor="t" anchorCtr="0">
            <a:normAutofit fontScale="90000"/>
          </a:bodyPr>
          <a:lstStyle/>
          <a:p>
            <a:r>
              <a:rPr lang="en-GB" b="1" dirty="0"/>
              <a:t>Common Pipeline Operations</a:t>
            </a:r>
            <a:br>
              <a:rPr lang="en-GB" b="1" dirty="0"/>
            </a:br>
            <a:br>
              <a:rPr lang="en-GB" b="1" dirty="0"/>
            </a:br>
            <a:br>
              <a:rPr lang="en-GB" b="1" dirty="0"/>
            </a:br>
            <a:br>
              <a:rPr lang="en-GB" b="1" i="0" u="none" strike="noStrike" dirty="0">
                <a:solidFill>
                  <a:srgbClr val="000000"/>
                </a:solidFill>
                <a:effectLst/>
              </a:rPr>
            </a:br>
            <a:br>
              <a:rPr lang="en-GB" b="0" i="0" u="none" strike="noStrike" dirty="0">
                <a:solidFill>
                  <a:srgbClr val="1F1F1F"/>
                </a:solidFill>
                <a:effectLst/>
                <a:latin typeface="Roboto" panose="02000000000000000000" pitchFamily="2" charset="0"/>
              </a:rPr>
            </a:br>
            <a:br>
              <a:rPr lang="en-GB" b="1" i="0" u="none" strike="noStrike" dirty="0">
                <a:solidFill>
                  <a:srgbClr val="7030A0"/>
                </a:solidFill>
                <a:effectLst/>
              </a:rPr>
            </a:br>
            <a:br>
              <a:rPr lang="en-GB" b="1" i="0" u="none" strike="noStrike" dirty="0">
                <a:solidFill>
                  <a:srgbClr val="7030A0"/>
                </a:solidFill>
                <a:effectLst/>
              </a:rPr>
            </a:br>
            <a:br>
              <a:rPr lang="en-GB" b="1" i="0" u="none" strike="noStrike" dirty="0">
                <a:solidFill>
                  <a:srgbClr val="7030A0"/>
                </a:solidFill>
                <a:effectLst/>
              </a:rPr>
            </a:br>
            <a:endParaRPr lang="en-GB" b="1" i="0" u="none" strike="noStrike" dirty="0">
              <a:solidFill>
                <a:srgbClr val="7030A0"/>
              </a:solidFill>
              <a:effectLst/>
            </a:endParaRPr>
          </a:p>
        </p:txBody>
      </p:sp>
      <p:sp>
        <p:nvSpPr>
          <p:cNvPr id="4" name="TextBox 3">
            <a:extLst>
              <a:ext uri="{FF2B5EF4-FFF2-40B4-BE49-F238E27FC236}">
                <a16:creationId xmlns:a16="http://schemas.microsoft.com/office/drawing/2014/main" id="{731B6321-E91E-ABBF-8051-875F757E2E38}"/>
              </a:ext>
            </a:extLst>
          </p:cNvPr>
          <p:cNvSpPr txBox="1"/>
          <p:nvPr/>
        </p:nvSpPr>
        <p:spPr>
          <a:xfrm>
            <a:off x="272782" y="1029911"/>
            <a:ext cx="8065305" cy="3539430"/>
          </a:xfrm>
          <a:prstGeom prst="rect">
            <a:avLst/>
          </a:prstGeom>
          <a:noFill/>
        </p:spPr>
        <p:txBody>
          <a:bodyPr wrap="square">
            <a:spAutoFit/>
          </a:bodyPr>
          <a:lstStyle/>
          <a:p>
            <a:pPr>
              <a:buNone/>
            </a:pPr>
            <a:r>
              <a:rPr lang="en-GB" b="1" dirty="0"/>
              <a:t>GPU-Accelerated ETL Operations</a:t>
            </a:r>
          </a:p>
          <a:p>
            <a:pPr>
              <a:buNone/>
            </a:pPr>
            <a:r>
              <a:rPr lang="en-GB" dirty="0"/>
              <a:t>ETL (Extract, Transform, Load) operations are commonly used to preprocess data for analysis or machine learning.</a:t>
            </a:r>
          </a:p>
          <a:p>
            <a:r>
              <a:rPr lang="en-GB" b="1" dirty="0"/>
              <a:t>Extract</a:t>
            </a:r>
            <a:r>
              <a:rPr lang="en-GB" dirty="0"/>
              <a:t>:</a:t>
            </a:r>
          </a:p>
          <a:p>
            <a:pPr marL="742950" lvl="1" indent="-285750">
              <a:buFont typeface="Wingdings" pitchFamily="2" charset="2"/>
              <a:buChar char="Ø"/>
            </a:pPr>
            <a:r>
              <a:rPr lang="en-GB" dirty="0"/>
              <a:t>Load data from external sources (e.g., databases, files).</a:t>
            </a:r>
          </a:p>
          <a:p>
            <a:pPr marL="742950" lvl="1" indent="-285750">
              <a:buFont typeface="Wingdings" pitchFamily="2" charset="2"/>
              <a:buChar char="Ø"/>
            </a:pPr>
            <a:r>
              <a:rPr lang="en-GB" dirty="0"/>
              <a:t>GPUs can accelerate extraction, especially for tasks like </a:t>
            </a:r>
            <a:r>
              <a:rPr lang="en-GB" b="1" dirty="0"/>
              <a:t>parsing large datasets</a:t>
            </a:r>
            <a:r>
              <a:rPr lang="en-GB" dirty="0"/>
              <a:t> or </a:t>
            </a:r>
            <a:r>
              <a:rPr lang="en-GB" b="1" dirty="0"/>
              <a:t>loading images</a:t>
            </a:r>
            <a:r>
              <a:rPr lang="en-GB" dirty="0"/>
              <a:t>.</a:t>
            </a:r>
          </a:p>
          <a:p>
            <a:r>
              <a:rPr lang="en-GB" b="1" dirty="0"/>
              <a:t>Transform</a:t>
            </a:r>
            <a:r>
              <a:rPr lang="en-GB" dirty="0"/>
              <a:t>:</a:t>
            </a:r>
          </a:p>
          <a:p>
            <a:pPr marL="742950" lvl="1" indent="-285750">
              <a:buFont typeface="Wingdings" pitchFamily="2" charset="2"/>
              <a:buChar char="Ø"/>
            </a:pPr>
            <a:r>
              <a:rPr lang="en-GB" dirty="0"/>
              <a:t>Feature transformations (e.g., scaling, encoding, normalization).</a:t>
            </a:r>
          </a:p>
          <a:p>
            <a:pPr marL="742950" lvl="1" indent="-285750">
              <a:buFont typeface="Wingdings" pitchFamily="2" charset="2"/>
              <a:buChar char="Ø"/>
            </a:pPr>
            <a:r>
              <a:rPr lang="en-GB" dirty="0"/>
              <a:t>GPUs speed up data transformation by using parallelization to apply these transformations across large datasets quickly.</a:t>
            </a:r>
          </a:p>
          <a:p>
            <a:r>
              <a:rPr lang="en-GB" b="1" dirty="0"/>
              <a:t>Load</a:t>
            </a:r>
            <a:r>
              <a:rPr lang="en-GB" dirty="0"/>
              <a:t>:</a:t>
            </a:r>
          </a:p>
          <a:p>
            <a:pPr marL="742950" lvl="1" indent="-285750">
              <a:buFont typeface="Wingdings" pitchFamily="2" charset="2"/>
              <a:buChar char="Ø"/>
            </a:pPr>
            <a:r>
              <a:rPr lang="en-GB" dirty="0"/>
              <a:t>Insert the processed data into storage.</a:t>
            </a:r>
          </a:p>
          <a:p>
            <a:pPr marL="742950" lvl="1" indent="-285750">
              <a:buFont typeface="Wingdings" pitchFamily="2" charset="2"/>
              <a:buChar char="Ø"/>
            </a:pPr>
            <a:r>
              <a:rPr lang="en-GB" dirty="0"/>
              <a:t>While the loading process itself is typically CPU-bound, GPUs can speed up post-processing for loading tasks that involve computation (e.g., aggregation, sorting).</a:t>
            </a:r>
          </a:p>
          <a:p>
            <a:pPr>
              <a:buNone/>
            </a:pPr>
            <a:endParaRPr lang="en-GB" dirty="0"/>
          </a:p>
        </p:txBody>
      </p:sp>
    </p:spTree>
    <p:extLst>
      <p:ext uri="{BB962C8B-B14F-4D97-AF65-F5344CB8AC3E}">
        <p14:creationId xmlns:p14="http://schemas.microsoft.com/office/powerpoint/2010/main" val="7813486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0">
          <a:extLst>
            <a:ext uri="{FF2B5EF4-FFF2-40B4-BE49-F238E27FC236}">
              <a16:creationId xmlns:a16="http://schemas.microsoft.com/office/drawing/2014/main" id="{5841B0BA-A64A-36F1-F989-07641A4805AF}"/>
            </a:ext>
          </a:extLst>
        </p:cNvPr>
        <p:cNvGrpSpPr/>
        <p:nvPr/>
      </p:nvGrpSpPr>
      <p:grpSpPr>
        <a:xfrm>
          <a:off x="0" y="0"/>
          <a:ext cx="0" cy="0"/>
          <a:chOff x="0" y="0"/>
          <a:chExt cx="0" cy="0"/>
        </a:xfrm>
      </p:grpSpPr>
      <p:sp>
        <p:nvSpPr>
          <p:cNvPr id="61" name="Google Shape;61;p4">
            <a:extLst>
              <a:ext uri="{FF2B5EF4-FFF2-40B4-BE49-F238E27FC236}">
                <a16:creationId xmlns:a16="http://schemas.microsoft.com/office/drawing/2014/main" id="{57317782-4FC1-285E-4098-BE869B12B556}"/>
              </a:ext>
            </a:extLst>
          </p:cNvPr>
          <p:cNvSpPr txBox="1">
            <a:spLocks noGrp="1"/>
          </p:cNvSpPr>
          <p:nvPr>
            <p:ph type="title"/>
          </p:nvPr>
        </p:nvSpPr>
        <p:spPr>
          <a:xfrm>
            <a:off x="407175" y="115841"/>
            <a:ext cx="8329650" cy="627900"/>
          </a:xfrm>
          <a:prstGeom prst="rect">
            <a:avLst/>
          </a:prstGeom>
          <a:noFill/>
          <a:ln>
            <a:noFill/>
          </a:ln>
        </p:spPr>
        <p:txBody>
          <a:bodyPr spcFirstLastPara="1" wrap="square" lIns="91425" tIns="91425" rIns="91425" bIns="91425" anchor="t" anchorCtr="0">
            <a:normAutofit fontScale="90000"/>
          </a:bodyPr>
          <a:lstStyle/>
          <a:p>
            <a:r>
              <a:rPr lang="en-GB" b="1" dirty="0"/>
              <a:t>Feature Engineering Transformations</a:t>
            </a:r>
            <a:br>
              <a:rPr lang="en-GB" b="1" dirty="0"/>
            </a:br>
            <a:br>
              <a:rPr lang="en-GB" b="1" dirty="0"/>
            </a:br>
            <a:br>
              <a:rPr lang="en-GB" b="1" dirty="0"/>
            </a:br>
            <a:br>
              <a:rPr lang="en-GB" b="1" dirty="0"/>
            </a:br>
            <a:br>
              <a:rPr lang="en-GB" b="1" i="0" u="none" strike="noStrike" dirty="0">
                <a:solidFill>
                  <a:srgbClr val="000000"/>
                </a:solidFill>
                <a:effectLst/>
              </a:rPr>
            </a:br>
            <a:br>
              <a:rPr lang="en-GB" b="0" i="0" u="none" strike="noStrike" dirty="0">
                <a:solidFill>
                  <a:srgbClr val="1F1F1F"/>
                </a:solidFill>
                <a:effectLst/>
                <a:latin typeface="Roboto" panose="02000000000000000000" pitchFamily="2" charset="0"/>
              </a:rPr>
            </a:br>
            <a:br>
              <a:rPr lang="en-GB" b="1" i="0" u="none" strike="noStrike" dirty="0">
                <a:solidFill>
                  <a:srgbClr val="7030A0"/>
                </a:solidFill>
                <a:effectLst/>
              </a:rPr>
            </a:br>
            <a:br>
              <a:rPr lang="en-GB" b="1" i="0" u="none" strike="noStrike" dirty="0">
                <a:solidFill>
                  <a:srgbClr val="7030A0"/>
                </a:solidFill>
                <a:effectLst/>
              </a:rPr>
            </a:br>
            <a:br>
              <a:rPr lang="en-GB" b="1" i="0" u="none" strike="noStrike" dirty="0">
                <a:solidFill>
                  <a:srgbClr val="7030A0"/>
                </a:solidFill>
                <a:effectLst/>
              </a:rPr>
            </a:br>
            <a:endParaRPr lang="en-GB" b="1" i="0" u="none" strike="noStrike" dirty="0">
              <a:solidFill>
                <a:srgbClr val="7030A0"/>
              </a:solidFill>
              <a:effectLst/>
            </a:endParaRPr>
          </a:p>
        </p:txBody>
      </p:sp>
      <p:sp>
        <p:nvSpPr>
          <p:cNvPr id="4" name="TextBox 3">
            <a:extLst>
              <a:ext uri="{FF2B5EF4-FFF2-40B4-BE49-F238E27FC236}">
                <a16:creationId xmlns:a16="http://schemas.microsoft.com/office/drawing/2014/main" id="{3019DDD0-2323-8309-5AA6-D1042D55C0CD}"/>
              </a:ext>
            </a:extLst>
          </p:cNvPr>
          <p:cNvSpPr txBox="1"/>
          <p:nvPr/>
        </p:nvSpPr>
        <p:spPr>
          <a:xfrm>
            <a:off x="272782" y="1029911"/>
            <a:ext cx="8065305" cy="3108543"/>
          </a:xfrm>
          <a:prstGeom prst="rect">
            <a:avLst/>
          </a:prstGeom>
          <a:noFill/>
        </p:spPr>
        <p:txBody>
          <a:bodyPr wrap="square">
            <a:spAutoFit/>
          </a:bodyPr>
          <a:lstStyle/>
          <a:p>
            <a:pPr>
              <a:buFont typeface="Arial" panose="020B0604020202020204" pitchFamily="34" charset="0"/>
              <a:buChar char="•"/>
            </a:pPr>
            <a:r>
              <a:rPr lang="en-GB" b="1" dirty="0"/>
              <a:t>Parallelization of Feature Engineering</a:t>
            </a:r>
            <a:r>
              <a:rPr lang="en-GB" dirty="0"/>
              <a:t>:</a:t>
            </a:r>
            <a:br>
              <a:rPr lang="en-GB" dirty="0"/>
            </a:br>
            <a:r>
              <a:rPr lang="en-GB" dirty="0"/>
              <a:t>GPUs can process features in parallel, allowing fast calculations of statistical features (e.g., mean, variance, correlations) or encoding tasks like </a:t>
            </a:r>
            <a:r>
              <a:rPr lang="en-GB" b="1" dirty="0"/>
              <a:t>one-hot encoding</a:t>
            </a:r>
            <a:r>
              <a:rPr lang="en-GB" dirty="0"/>
              <a:t> for categorical variables.</a:t>
            </a:r>
          </a:p>
          <a:p>
            <a:pPr>
              <a:buFont typeface="Arial" panose="020B0604020202020204" pitchFamily="34" charset="0"/>
              <a:buChar char="•"/>
            </a:pPr>
            <a:r>
              <a:rPr lang="en-GB" b="1" dirty="0"/>
              <a:t>Dimensionality Reduction</a:t>
            </a:r>
            <a:r>
              <a:rPr lang="en-GB" dirty="0"/>
              <a:t>:</a:t>
            </a:r>
          </a:p>
          <a:p>
            <a:pPr marL="742950" lvl="1" indent="-285750">
              <a:buFont typeface="Arial" panose="020B0604020202020204" pitchFamily="34" charset="0"/>
              <a:buChar char="•"/>
            </a:pPr>
            <a:r>
              <a:rPr lang="en-GB" dirty="0"/>
              <a:t>Techniques like </a:t>
            </a:r>
            <a:r>
              <a:rPr lang="en-GB" b="1" dirty="0"/>
              <a:t>PCA</a:t>
            </a:r>
            <a:r>
              <a:rPr lang="en-GB" dirty="0"/>
              <a:t> or </a:t>
            </a:r>
            <a:r>
              <a:rPr lang="en-GB" b="1" dirty="0"/>
              <a:t>t-SNE</a:t>
            </a:r>
            <a:r>
              <a:rPr lang="en-GB" dirty="0"/>
              <a:t> can be accelerated by leveraging GPU computation power.</a:t>
            </a:r>
          </a:p>
          <a:p>
            <a:pPr>
              <a:buNone/>
            </a:pPr>
            <a:r>
              <a:rPr lang="en-GB" b="1" dirty="0"/>
              <a:t>a. Principal Component Analysis (PCA)</a:t>
            </a:r>
          </a:p>
          <a:p>
            <a:r>
              <a:rPr lang="en-GB" dirty="0"/>
              <a:t>PCA is a statistical technique used to transform a dataset into a set of orthogonal (uncorrelated) components, ranked by variance. This allows you to reduce the dataset's dimensionality while preserving the most important information.</a:t>
            </a:r>
          </a:p>
          <a:p>
            <a:pPr>
              <a:buNone/>
            </a:pPr>
            <a:r>
              <a:rPr lang="en-GB" b="1" dirty="0"/>
              <a:t>b. t-SNE</a:t>
            </a:r>
          </a:p>
          <a:p>
            <a:r>
              <a:rPr lang="en-GB" dirty="0"/>
              <a:t>t-SNE is another technique used for dimensionality reduction, particularly for visualizing high-dimensional data by mapping it to a lower-dimensional space (usually 2D or 3D). It's effective in preserving the local structure of the data, making it suitable for exploratory data analysis.</a:t>
            </a:r>
          </a:p>
          <a:p>
            <a:pPr>
              <a:buNone/>
            </a:pPr>
            <a:endParaRPr lang="en-GB" dirty="0"/>
          </a:p>
        </p:txBody>
      </p:sp>
    </p:spTree>
    <p:extLst>
      <p:ext uri="{BB962C8B-B14F-4D97-AF65-F5344CB8AC3E}">
        <p14:creationId xmlns:p14="http://schemas.microsoft.com/office/powerpoint/2010/main" val="36806806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0">
          <a:extLst>
            <a:ext uri="{FF2B5EF4-FFF2-40B4-BE49-F238E27FC236}">
              <a16:creationId xmlns:a16="http://schemas.microsoft.com/office/drawing/2014/main" id="{95E71919-BFA1-168A-EDBF-074AD82203A8}"/>
            </a:ext>
          </a:extLst>
        </p:cNvPr>
        <p:cNvGrpSpPr/>
        <p:nvPr/>
      </p:nvGrpSpPr>
      <p:grpSpPr>
        <a:xfrm>
          <a:off x="0" y="0"/>
          <a:ext cx="0" cy="0"/>
          <a:chOff x="0" y="0"/>
          <a:chExt cx="0" cy="0"/>
        </a:xfrm>
      </p:grpSpPr>
      <p:sp>
        <p:nvSpPr>
          <p:cNvPr id="61" name="Google Shape;61;p4">
            <a:extLst>
              <a:ext uri="{FF2B5EF4-FFF2-40B4-BE49-F238E27FC236}">
                <a16:creationId xmlns:a16="http://schemas.microsoft.com/office/drawing/2014/main" id="{FFBE4780-503F-63A7-76B2-8F9D4D5FAEDE}"/>
              </a:ext>
            </a:extLst>
          </p:cNvPr>
          <p:cNvSpPr txBox="1">
            <a:spLocks noGrp="1"/>
          </p:cNvSpPr>
          <p:nvPr>
            <p:ph type="title"/>
          </p:nvPr>
        </p:nvSpPr>
        <p:spPr>
          <a:xfrm>
            <a:off x="407175" y="115841"/>
            <a:ext cx="8329650" cy="627900"/>
          </a:xfrm>
          <a:prstGeom prst="rect">
            <a:avLst/>
          </a:prstGeom>
          <a:noFill/>
          <a:ln>
            <a:noFill/>
          </a:ln>
        </p:spPr>
        <p:txBody>
          <a:bodyPr spcFirstLastPara="1" wrap="square" lIns="91425" tIns="91425" rIns="91425" bIns="91425" anchor="t" anchorCtr="0">
            <a:normAutofit fontScale="90000"/>
          </a:bodyPr>
          <a:lstStyle/>
          <a:p>
            <a:r>
              <a:rPr lang="en-GB" b="1" dirty="0"/>
              <a:t>Why GPUs Are Beneficial for These Tasks</a:t>
            </a:r>
            <a:br>
              <a:rPr lang="en-GB" b="1" dirty="0"/>
            </a:br>
            <a:br>
              <a:rPr lang="en-GB" b="1" dirty="0"/>
            </a:br>
            <a:br>
              <a:rPr lang="en-GB" b="1" dirty="0"/>
            </a:br>
            <a:br>
              <a:rPr lang="en-GB" b="1" dirty="0"/>
            </a:br>
            <a:br>
              <a:rPr lang="en-GB" b="1" dirty="0"/>
            </a:br>
            <a:br>
              <a:rPr lang="en-GB" b="1" i="0" u="none" strike="noStrike" dirty="0">
                <a:solidFill>
                  <a:srgbClr val="000000"/>
                </a:solidFill>
                <a:effectLst/>
              </a:rPr>
            </a:br>
            <a:br>
              <a:rPr lang="en-GB" b="0" i="0" u="none" strike="noStrike" dirty="0">
                <a:solidFill>
                  <a:srgbClr val="1F1F1F"/>
                </a:solidFill>
                <a:effectLst/>
                <a:latin typeface="Roboto" panose="02000000000000000000" pitchFamily="2" charset="0"/>
              </a:rPr>
            </a:br>
            <a:br>
              <a:rPr lang="en-GB" b="1" i="0" u="none" strike="noStrike" dirty="0">
                <a:solidFill>
                  <a:srgbClr val="7030A0"/>
                </a:solidFill>
                <a:effectLst/>
              </a:rPr>
            </a:br>
            <a:br>
              <a:rPr lang="en-GB" b="1" i="0" u="none" strike="noStrike" dirty="0">
                <a:solidFill>
                  <a:srgbClr val="7030A0"/>
                </a:solidFill>
                <a:effectLst/>
              </a:rPr>
            </a:br>
            <a:br>
              <a:rPr lang="en-GB" b="1" i="0" u="none" strike="noStrike" dirty="0">
                <a:solidFill>
                  <a:srgbClr val="7030A0"/>
                </a:solidFill>
                <a:effectLst/>
              </a:rPr>
            </a:br>
            <a:endParaRPr lang="en-GB" b="1" i="0" u="none" strike="noStrike" dirty="0">
              <a:solidFill>
                <a:srgbClr val="7030A0"/>
              </a:solidFill>
              <a:effectLst/>
            </a:endParaRPr>
          </a:p>
        </p:txBody>
      </p:sp>
      <p:sp>
        <p:nvSpPr>
          <p:cNvPr id="4" name="TextBox 3">
            <a:extLst>
              <a:ext uri="{FF2B5EF4-FFF2-40B4-BE49-F238E27FC236}">
                <a16:creationId xmlns:a16="http://schemas.microsoft.com/office/drawing/2014/main" id="{DEC86C8D-ADE0-C518-133D-A99220A302DA}"/>
              </a:ext>
            </a:extLst>
          </p:cNvPr>
          <p:cNvSpPr txBox="1"/>
          <p:nvPr/>
        </p:nvSpPr>
        <p:spPr>
          <a:xfrm>
            <a:off x="407175" y="1029911"/>
            <a:ext cx="7930912" cy="3754874"/>
          </a:xfrm>
          <a:prstGeom prst="rect">
            <a:avLst/>
          </a:prstGeom>
          <a:noFill/>
        </p:spPr>
        <p:txBody>
          <a:bodyPr wrap="square">
            <a:spAutoFit/>
          </a:bodyPr>
          <a:lstStyle/>
          <a:p>
            <a:pPr>
              <a:buFont typeface="Arial" panose="020B0604020202020204" pitchFamily="34" charset="0"/>
              <a:buChar char="•"/>
            </a:pPr>
            <a:endParaRPr lang="en-GB" b="1" dirty="0"/>
          </a:p>
          <a:p>
            <a:pPr marL="285750" indent="-285750">
              <a:buFont typeface="Wingdings" pitchFamily="2" charset="2"/>
              <a:buChar char="Ø"/>
            </a:pPr>
            <a:r>
              <a:rPr lang="en-GB" b="1" dirty="0"/>
              <a:t>Parallel Processing</a:t>
            </a:r>
            <a:r>
              <a:rPr lang="en-GB" dirty="0"/>
              <a:t>: Both PCA and t-SNE involve operations that can be parallelized, such as matrix multiplications or distance calculations. GPUs can handle these tasks in parallel across multiple cores, reducing the time complexity of the algorithms.</a:t>
            </a:r>
          </a:p>
          <a:p>
            <a:pPr marL="285750" indent="-285750">
              <a:buFont typeface="Wingdings" pitchFamily="2" charset="2"/>
              <a:buChar char="Ø"/>
            </a:pPr>
            <a:r>
              <a:rPr lang="en-GB" b="1" dirty="0"/>
              <a:t>Speed</a:t>
            </a:r>
            <a:r>
              <a:rPr lang="en-GB" dirty="0"/>
              <a:t>: GPUs are designed to process large amounts of data in parallel, making them much faster than CPUs for operations like encoding, feature transformations, and matrix decompositions.</a:t>
            </a:r>
          </a:p>
          <a:p>
            <a:pPr marL="285750" indent="-285750">
              <a:buFont typeface="Wingdings" pitchFamily="2" charset="2"/>
              <a:buChar char="Ø"/>
            </a:pPr>
            <a:r>
              <a:rPr lang="en-GB" b="1" dirty="0"/>
              <a:t>Scalability</a:t>
            </a:r>
            <a:r>
              <a:rPr lang="en-GB" dirty="0"/>
              <a:t>: Using GPUs makes it possible to scale up the feature engineering process for larger datasets, allowing data scientists to process datasets that wouldn't be feasible with CPU-based methods.</a:t>
            </a:r>
          </a:p>
          <a:p>
            <a:pPr>
              <a:buNone/>
            </a:pPr>
            <a:endParaRPr lang="en-GB" b="1" dirty="0"/>
          </a:p>
          <a:p>
            <a:r>
              <a:rPr lang="en-GB" dirty="0"/>
              <a:t>In summary, </a:t>
            </a:r>
            <a:r>
              <a:rPr lang="en-GB" b="1" dirty="0"/>
              <a:t>parallelization of feature engineering</a:t>
            </a:r>
            <a:r>
              <a:rPr lang="en-GB" dirty="0"/>
              <a:t> tasks and </a:t>
            </a:r>
            <a:r>
              <a:rPr lang="en-GB" b="1" dirty="0"/>
              <a:t>dimensionality reduction</a:t>
            </a:r>
            <a:r>
              <a:rPr lang="en-GB" dirty="0"/>
              <a:t> techniques can be greatly accelerated by using GPUs. Whether it's calculating statistical features, encoding categorical variables, or applying dimensionality reduction algorithms like PCA and t-SNE, GPUs provide significant performance improvements, making them a valuable tool in the data preprocessing pipeline, especially for large datasets.</a:t>
            </a:r>
          </a:p>
          <a:p>
            <a:pPr>
              <a:buNone/>
            </a:pPr>
            <a:endParaRPr lang="en-GB" dirty="0"/>
          </a:p>
        </p:txBody>
      </p:sp>
    </p:spTree>
    <p:extLst>
      <p:ext uri="{BB962C8B-B14F-4D97-AF65-F5344CB8AC3E}">
        <p14:creationId xmlns:p14="http://schemas.microsoft.com/office/powerpoint/2010/main" val="9288960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0">
          <a:extLst>
            <a:ext uri="{FF2B5EF4-FFF2-40B4-BE49-F238E27FC236}">
              <a16:creationId xmlns:a16="http://schemas.microsoft.com/office/drawing/2014/main" id="{1E97EC1B-AAA1-23B7-2BF5-A2349BA17772}"/>
            </a:ext>
          </a:extLst>
        </p:cNvPr>
        <p:cNvGrpSpPr/>
        <p:nvPr/>
      </p:nvGrpSpPr>
      <p:grpSpPr>
        <a:xfrm>
          <a:off x="0" y="0"/>
          <a:ext cx="0" cy="0"/>
          <a:chOff x="0" y="0"/>
          <a:chExt cx="0" cy="0"/>
        </a:xfrm>
      </p:grpSpPr>
      <p:sp>
        <p:nvSpPr>
          <p:cNvPr id="61" name="Google Shape;61;p4">
            <a:extLst>
              <a:ext uri="{FF2B5EF4-FFF2-40B4-BE49-F238E27FC236}">
                <a16:creationId xmlns:a16="http://schemas.microsoft.com/office/drawing/2014/main" id="{7BFB3C30-218B-DB65-B9BC-14171EFB54E4}"/>
              </a:ext>
            </a:extLst>
          </p:cNvPr>
          <p:cNvSpPr txBox="1">
            <a:spLocks noGrp="1"/>
          </p:cNvSpPr>
          <p:nvPr>
            <p:ph type="title"/>
          </p:nvPr>
        </p:nvSpPr>
        <p:spPr>
          <a:xfrm>
            <a:off x="407175" y="115841"/>
            <a:ext cx="8329650" cy="627900"/>
          </a:xfrm>
          <a:prstGeom prst="rect">
            <a:avLst/>
          </a:prstGeom>
          <a:noFill/>
          <a:ln>
            <a:noFill/>
          </a:ln>
        </p:spPr>
        <p:txBody>
          <a:bodyPr spcFirstLastPara="1" wrap="square" lIns="91425" tIns="91425" rIns="91425" bIns="91425" anchor="t" anchorCtr="0">
            <a:normAutofit fontScale="90000"/>
          </a:bodyPr>
          <a:lstStyle/>
          <a:p>
            <a:r>
              <a:rPr lang="en-GB" b="1" dirty="0"/>
              <a:t>Data Augmentation Techniques</a:t>
            </a:r>
            <a:br>
              <a:rPr lang="en-GB" b="1" dirty="0"/>
            </a:br>
            <a:br>
              <a:rPr lang="en-GB" b="1" dirty="0"/>
            </a:br>
            <a:br>
              <a:rPr lang="en-GB" b="1" dirty="0"/>
            </a:br>
            <a:br>
              <a:rPr lang="en-GB" b="1" dirty="0"/>
            </a:br>
            <a:br>
              <a:rPr lang="en-GB" b="1" dirty="0"/>
            </a:br>
            <a:br>
              <a:rPr lang="en-GB" b="1" dirty="0"/>
            </a:br>
            <a:br>
              <a:rPr lang="en-GB" b="1" i="0" u="none" strike="noStrike" dirty="0">
                <a:solidFill>
                  <a:srgbClr val="000000"/>
                </a:solidFill>
                <a:effectLst/>
              </a:rPr>
            </a:br>
            <a:br>
              <a:rPr lang="en-GB" b="0" i="0" u="none" strike="noStrike" dirty="0">
                <a:solidFill>
                  <a:srgbClr val="1F1F1F"/>
                </a:solidFill>
                <a:effectLst/>
                <a:latin typeface="Roboto" panose="02000000000000000000" pitchFamily="2" charset="0"/>
              </a:rPr>
            </a:br>
            <a:br>
              <a:rPr lang="en-GB" b="1" i="0" u="none" strike="noStrike" dirty="0">
                <a:solidFill>
                  <a:srgbClr val="7030A0"/>
                </a:solidFill>
                <a:effectLst/>
              </a:rPr>
            </a:br>
            <a:br>
              <a:rPr lang="en-GB" b="1" i="0" u="none" strike="noStrike" dirty="0">
                <a:solidFill>
                  <a:srgbClr val="7030A0"/>
                </a:solidFill>
                <a:effectLst/>
              </a:rPr>
            </a:br>
            <a:br>
              <a:rPr lang="en-GB" b="1" i="0" u="none" strike="noStrike" dirty="0">
                <a:solidFill>
                  <a:srgbClr val="7030A0"/>
                </a:solidFill>
                <a:effectLst/>
              </a:rPr>
            </a:br>
            <a:endParaRPr lang="en-GB" b="1" i="0" u="none" strike="noStrike" dirty="0">
              <a:solidFill>
                <a:srgbClr val="7030A0"/>
              </a:solidFill>
              <a:effectLst/>
            </a:endParaRPr>
          </a:p>
        </p:txBody>
      </p:sp>
      <p:sp>
        <p:nvSpPr>
          <p:cNvPr id="4" name="TextBox 3">
            <a:extLst>
              <a:ext uri="{FF2B5EF4-FFF2-40B4-BE49-F238E27FC236}">
                <a16:creationId xmlns:a16="http://schemas.microsoft.com/office/drawing/2014/main" id="{79A8FD28-5EC3-97E3-7FE9-E1F7E521F573}"/>
              </a:ext>
            </a:extLst>
          </p:cNvPr>
          <p:cNvSpPr txBox="1"/>
          <p:nvPr/>
        </p:nvSpPr>
        <p:spPr>
          <a:xfrm>
            <a:off x="337433" y="743741"/>
            <a:ext cx="7930912" cy="4185761"/>
          </a:xfrm>
          <a:prstGeom prst="rect">
            <a:avLst/>
          </a:prstGeom>
          <a:noFill/>
        </p:spPr>
        <p:txBody>
          <a:bodyPr wrap="square">
            <a:spAutoFit/>
          </a:bodyPr>
          <a:lstStyle/>
          <a:p>
            <a:endParaRPr lang="en-GB" b="1" dirty="0"/>
          </a:p>
          <a:p>
            <a:pPr>
              <a:buNone/>
            </a:pPr>
            <a:r>
              <a:rPr lang="en-GB" b="1" dirty="0"/>
              <a:t>Data Augmentation Techniques</a:t>
            </a:r>
          </a:p>
          <a:p>
            <a:pPr>
              <a:buNone/>
            </a:pPr>
            <a:r>
              <a:rPr lang="en-GB" dirty="0"/>
              <a:t>Data augmentation is a key technique in machine learning and deep learning that involves creating new, slightly modified versions of existing data to improve the generalization ability of models. This is particularly crucial when dealing with limited datasets, as augmentation can synthetically increase the dataset size and variability without the need for additional data collection.</a:t>
            </a:r>
          </a:p>
          <a:p>
            <a:r>
              <a:rPr lang="en-GB" dirty="0"/>
              <a:t>With the ever-increasing size of datasets and the complexity of augmentation methods, </a:t>
            </a:r>
            <a:r>
              <a:rPr lang="en-GB" b="1" dirty="0"/>
              <a:t>GPUs</a:t>
            </a:r>
            <a:r>
              <a:rPr lang="en-GB" dirty="0"/>
              <a:t> have become essential in speeding up the process, ensuring that training pipelines remain efficient and scalable.</a:t>
            </a:r>
          </a:p>
          <a:p>
            <a:pPr>
              <a:buNone/>
            </a:pPr>
            <a:endParaRPr lang="en-GB" b="1" dirty="0"/>
          </a:p>
          <a:p>
            <a:r>
              <a:rPr lang="en-GB" b="1" dirty="0"/>
              <a:t>Image Augmentation</a:t>
            </a:r>
            <a:r>
              <a:rPr lang="en-GB" dirty="0"/>
              <a:t>:</a:t>
            </a:r>
          </a:p>
          <a:p>
            <a:pPr marL="457200" lvl="1"/>
            <a:r>
              <a:rPr lang="en-GB" dirty="0"/>
              <a:t>GPUs are widely used for accelerating image augmentations such as </a:t>
            </a:r>
            <a:r>
              <a:rPr lang="en-GB" b="1" dirty="0"/>
              <a:t>flipping, cropping, rotating</a:t>
            </a:r>
            <a:r>
              <a:rPr lang="en-GB" dirty="0"/>
              <a:t>, and </a:t>
            </a:r>
            <a:r>
              <a:rPr lang="en-GB" b="1" dirty="0" err="1"/>
              <a:t>color</a:t>
            </a:r>
            <a:r>
              <a:rPr lang="en-GB" b="1" dirty="0"/>
              <a:t> adjustment</a:t>
            </a:r>
            <a:r>
              <a:rPr lang="en-GB" dirty="0"/>
              <a:t>.</a:t>
            </a:r>
          </a:p>
          <a:p>
            <a:r>
              <a:rPr lang="en-GB" b="1" dirty="0"/>
              <a:t>Text Augmentation</a:t>
            </a:r>
            <a:r>
              <a:rPr lang="en-GB" dirty="0"/>
              <a:t>:</a:t>
            </a:r>
          </a:p>
          <a:p>
            <a:pPr marL="457200" lvl="1"/>
            <a:r>
              <a:rPr lang="en-GB" dirty="0"/>
              <a:t>Parallel transformations like </a:t>
            </a:r>
            <a:r>
              <a:rPr lang="en-GB" b="1" dirty="0"/>
              <a:t>tokenization</a:t>
            </a:r>
            <a:r>
              <a:rPr lang="en-GB" dirty="0"/>
              <a:t> or </a:t>
            </a:r>
            <a:r>
              <a:rPr lang="en-GB" b="1" dirty="0"/>
              <a:t>paraphrasing</a:t>
            </a:r>
            <a:r>
              <a:rPr lang="en-GB" dirty="0"/>
              <a:t> can be sped up on GPUs.</a:t>
            </a:r>
          </a:p>
          <a:p>
            <a:r>
              <a:rPr lang="en-GB" b="1" dirty="0"/>
              <a:t>Audio Augmentation</a:t>
            </a:r>
            <a:r>
              <a:rPr lang="en-GB" dirty="0"/>
              <a:t>:</a:t>
            </a:r>
          </a:p>
          <a:p>
            <a:pPr marL="457200" lvl="1"/>
            <a:r>
              <a:rPr lang="en-GB" dirty="0"/>
              <a:t>Techniques like </a:t>
            </a:r>
            <a:r>
              <a:rPr lang="en-GB" b="1" dirty="0"/>
              <a:t>pitch shifting, noise addition</a:t>
            </a:r>
            <a:r>
              <a:rPr lang="en-GB" dirty="0"/>
              <a:t>, and </a:t>
            </a:r>
            <a:r>
              <a:rPr lang="en-GB" b="1" dirty="0"/>
              <a:t>time warping</a:t>
            </a:r>
            <a:r>
              <a:rPr lang="en-GB" dirty="0"/>
              <a:t> can be done in parallel using GPU acceleration.</a:t>
            </a:r>
          </a:p>
          <a:p>
            <a:pPr>
              <a:buNone/>
            </a:pPr>
            <a:endParaRPr lang="en-GB" dirty="0"/>
          </a:p>
        </p:txBody>
      </p:sp>
    </p:spTree>
    <p:extLst>
      <p:ext uri="{BB962C8B-B14F-4D97-AF65-F5344CB8AC3E}">
        <p14:creationId xmlns:p14="http://schemas.microsoft.com/office/powerpoint/2010/main" val="2878174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0">
          <a:extLst>
            <a:ext uri="{FF2B5EF4-FFF2-40B4-BE49-F238E27FC236}">
              <a16:creationId xmlns:a16="http://schemas.microsoft.com/office/drawing/2014/main" id="{8D308938-7C7A-A6E5-2A1D-A3F8147D6A53}"/>
            </a:ext>
          </a:extLst>
        </p:cNvPr>
        <p:cNvGrpSpPr/>
        <p:nvPr/>
      </p:nvGrpSpPr>
      <p:grpSpPr>
        <a:xfrm>
          <a:off x="0" y="0"/>
          <a:ext cx="0" cy="0"/>
          <a:chOff x="0" y="0"/>
          <a:chExt cx="0" cy="0"/>
        </a:xfrm>
      </p:grpSpPr>
      <p:sp>
        <p:nvSpPr>
          <p:cNvPr id="61" name="Google Shape;61;p4">
            <a:extLst>
              <a:ext uri="{FF2B5EF4-FFF2-40B4-BE49-F238E27FC236}">
                <a16:creationId xmlns:a16="http://schemas.microsoft.com/office/drawing/2014/main" id="{560F35B0-7A85-B761-DA03-9425C16212DE}"/>
              </a:ext>
            </a:extLst>
          </p:cNvPr>
          <p:cNvSpPr txBox="1">
            <a:spLocks noGrp="1"/>
          </p:cNvSpPr>
          <p:nvPr>
            <p:ph type="title"/>
          </p:nvPr>
        </p:nvSpPr>
        <p:spPr>
          <a:xfrm>
            <a:off x="407175" y="115841"/>
            <a:ext cx="8329650" cy="627900"/>
          </a:xfrm>
          <a:prstGeom prst="rect">
            <a:avLst/>
          </a:prstGeom>
          <a:noFill/>
          <a:ln>
            <a:noFill/>
          </a:ln>
        </p:spPr>
        <p:txBody>
          <a:bodyPr spcFirstLastPara="1" wrap="square" lIns="91425" tIns="91425" rIns="91425" bIns="91425" anchor="t" anchorCtr="0">
            <a:normAutofit fontScale="90000"/>
          </a:bodyPr>
          <a:lstStyle/>
          <a:p>
            <a:r>
              <a:rPr lang="en-GB" b="1" dirty="0"/>
              <a:t>GPU Advantages:</a:t>
            </a:r>
            <a:br>
              <a:rPr lang="en-GB" b="1" dirty="0"/>
            </a:br>
            <a:br>
              <a:rPr lang="en-GB" b="1" dirty="0"/>
            </a:br>
            <a:br>
              <a:rPr lang="en-GB" b="1" dirty="0"/>
            </a:br>
            <a:br>
              <a:rPr lang="en-GB" b="1" dirty="0"/>
            </a:br>
            <a:br>
              <a:rPr lang="en-GB" b="1" dirty="0"/>
            </a:br>
            <a:br>
              <a:rPr lang="en-GB" b="1" dirty="0"/>
            </a:br>
            <a:br>
              <a:rPr lang="en-GB" b="1" dirty="0"/>
            </a:br>
            <a:br>
              <a:rPr lang="en-GB" b="1" i="0" u="none" strike="noStrike" dirty="0">
                <a:solidFill>
                  <a:srgbClr val="000000"/>
                </a:solidFill>
                <a:effectLst/>
              </a:rPr>
            </a:br>
            <a:br>
              <a:rPr lang="en-GB" b="0" i="0" u="none" strike="noStrike" dirty="0">
                <a:solidFill>
                  <a:srgbClr val="1F1F1F"/>
                </a:solidFill>
                <a:effectLst/>
                <a:latin typeface="Roboto" panose="02000000000000000000" pitchFamily="2" charset="0"/>
              </a:rPr>
            </a:br>
            <a:br>
              <a:rPr lang="en-GB" b="1" i="0" u="none" strike="noStrike" dirty="0">
                <a:solidFill>
                  <a:srgbClr val="7030A0"/>
                </a:solidFill>
                <a:effectLst/>
              </a:rPr>
            </a:br>
            <a:br>
              <a:rPr lang="en-GB" b="1" i="0" u="none" strike="noStrike" dirty="0">
                <a:solidFill>
                  <a:srgbClr val="7030A0"/>
                </a:solidFill>
                <a:effectLst/>
              </a:rPr>
            </a:br>
            <a:br>
              <a:rPr lang="en-GB" b="1" i="0" u="none" strike="noStrike" dirty="0">
                <a:solidFill>
                  <a:srgbClr val="7030A0"/>
                </a:solidFill>
                <a:effectLst/>
              </a:rPr>
            </a:br>
            <a:endParaRPr lang="en-GB" b="1" i="0" u="none" strike="noStrike" dirty="0">
              <a:solidFill>
                <a:srgbClr val="7030A0"/>
              </a:solidFill>
              <a:effectLst/>
            </a:endParaRPr>
          </a:p>
        </p:txBody>
      </p:sp>
      <p:sp>
        <p:nvSpPr>
          <p:cNvPr id="4" name="TextBox 3">
            <a:extLst>
              <a:ext uri="{FF2B5EF4-FFF2-40B4-BE49-F238E27FC236}">
                <a16:creationId xmlns:a16="http://schemas.microsoft.com/office/drawing/2014/main" id="{E98EE25D-5EAD-275E-23BB-56BD5E939C34}"/>
              </a:ext>
            </a:extLst>
          </p:cNvPr>
          <p:cNvSpPr txBox="1"/>
          <p:nvPr/>
        </p:nvSpPr>
        <p:spPr>
          <a:xfrm>
            <a:off x="337433" y="743741"/>
            <a:ext cx="7930912" cy="3754874"/>
          </a:xfrm>
          <a:prstGeom prst="rect">
            <a:avLst/>
          </a:prstGeom>
          <a:noFill/>
        </p:spPr>
        <p:txBody>
          <a:bodyPr wrap="square">
            <a:spAutoFit/>
          </a:bodyPr>
          <a:lstStyle/>
          <a:p>
            <a:endParaRPr lang="en-GB" b="1" dirty="0"/>
          </a:p>
          <a:p>
            <a:pPr>
              <a:buNone/>
            </a:pPr>
            <a:endParaRPr lang="en-GB" dirty="0"/>
          </a:p>
          <a:p>
            <a:pPr marL="285750" indent="-285750">
              <a:buFont typeface="Wingdings" pitchFamily="2" charset="2"/>
              <a:buChar char="Ø"/>
            </a:pPr>
            <a:r>
              <a:rPr lang="en-GB" dirty="0"/>
              <a:t>Audio transformations often involve FFTs (Fast Fourier Transforms), spectrogram generation, and convolution all operations that benefit from GPU parallelism.</a:t>
            </a:r>
          </a:p>
          <a:p>
            <a:pPr marL="285750" indent="-285750">
              <a:buFont typeface="Wingdings" pitchFamily="2" charset="2"/>
              <a:buChar char="Ø"/>
            </a:pPr>
            <a:r>
              <a:rPr lang="en-GB" dirty="0"/>
              <a:t>Libraries like </a:t>
            </a:r>
            <a:r>
              <a:rPr lang="en-GB" b="1" dirty="0" err="1"/>
              <a:t>TorchAudio</a:t>
            </a:r>
            <a:r>
              <a:rPr lang="en-GB" dirty="0"/>
              <a:t>, </a:t>
            </a:r>
            <a:r>
              <a:rPr lang="en-GB" b="1" dirty="0"/>
              <a:t>Kapre (</a:t>
            </a:r>
            <a:r>
              <a:rPr lang="en-GB" b="1" dirty="0" err="1"/>
              <a:t>Keras</a:t>
            </a:r>
            <a:r>
              <a:rPr lang="en-GB" b="1" dirty="0"/>
              <a:t>)</a:t>
            </a:r>
            <a:r>
              <a:rPr lang="en-GB" dirty="0"/>
              <a:t>, and </a:t>
            </a:r>
            <a:r>
              <a:rPr lang="en-GB" b="1" dirty="0"/>
              <a:t>NVIDIA </a:t>
            </a:r>
            <a:r>
              <a:rPr lang="en-GB" b="1" dirty="0" err="1"/>
              <a:t>NeMo</a:t>
            </a:r>
            <a:r>
              <a:rPr lang="en-GB" dirty="0"/>
              <a:t> support GPU-accelerated audio preprocessing and augmentation.</a:t>
            </a:r>
          </a:p>
          <a:p>
            <a:pPr marL="285750" indent="-285750">
              <a:buFont typeface="Wingdings" pitchFamily="2" charset="2"/>
              <a:buChar char="Ø"/>
            </a:pPr>
            <a:r>
              <a:rPr lang="en-GB" dirty="0"/>
              <a:t>Parallel batch processing of audio clips on the GPU dramatically reduces the time required for real-time augmentation during model training.</a:t>
            </a:r>
          </a:p>
          <a:p>
            <a:pPr marL="285750" indent="-285750">
              <a:buFont typeface="Wingdings" pitchFamily="2" charset="2"/>
              <a:buChar char="Ø"/>
            </a:pPr>
            <a:r>
              <a:rPr lang="en-GB" b="1" dirty="0"/>
              <a:t>Faster processing</a:t>
            </a:r>
            <a:r>
              <a:rPr lang="en-GB" dirty="0"/>
              <a:t> of large batches.</a:t>
            </a:r>
          </a:p>
          <a:p>
            <a:pPr marL="285750" indent="-285750">
              <a:buFont typeface="Wingdings" pitchFamily="2" charset="2"/>
              <a:buChar char="Ø"/>
            </a:pPr>
            <a:r>
              <a:rPr lang="en-GB" b="1" dirty="0"/>
              <a:t>On-the-fly augmentation</a:t>
            </a:r>
            <a:r>
              <a:rPr lang="en-GB" dirty="0"/>
              <a:t> without pre-generating and storing augmented data.</a:t>
            </a:r>
          </a:p>
          <a:p>
            <a:pPr marL="285750" indent="-285750">
              <a:buFont typeface="Wingdings" pitchFamily="2" charset="2"/>
              <a:buChar char="Ø"/>
            </a:pPr>
            <a:r>
              <a:rPr lang="en-GB" b="1" dirty="0"/>
              <a:t>Scalability</a:t>
            </a:r>
            <a:r>
              <a:rPr lang="en-GB" dirty="0"/>
              <a:t> in high-throughput data pipelines.</a:t>
            </a:r>
          </a:p>
          <a:p>
            <a:pPr marL="285750" indent="-285750">
              <a:buFont typeface="Wingdings" pitchFamily="2" charset="2"/>
              <a:buChar char="Ø"/>
            </a:pPr>
            <a:endParaRPr lang="en-GB" dirty="0"/>
          </a:p>
          <a:p>
            <a:r>
              <a:rPr lang="en-GB" dirty="0"/>
              <a:t>By accelerating image, text, and audio augmentations using GPUs, data scientists and ML engineers can achieve faster model convergence, better generalization, and more efficient training workflows.</a:t>
            </a:r>
          </a:p>
          <a:p>
            <a:pPr>
              <a:buFont typeface="Arial" panose="020B0604020202020204" pitchFamily="34" charset="0"/>
              <a:buChar char="•"/>
            </a:pPr>
            <a:endParaRPr lang="en-GB" dirty="0"/>
          </a:p>
          <a:p>
            <a:pPr>
              <a:buNone/>
            </a:pPr>
            <a:endParaRPr lang="en-GB" dirty="0"/>
          </a:p>
        </p:txBody>
      </p:sp>
    </p:spTree>
    <p:extLst>
      <p:ext uri="{BB962C8B-B14F-4D97-AF65-F5344CB8AC3E}">
        <p14:creationId xmlns:p14="http://schemas.microsoft.com/office/powerpoint/2010/main" val="32443385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0">
          <a:extLst>
            <a:ext uri="{FF2B5EF4-FFF2-40B4-BE49-F238E27FC236}">
              <a16:creationId xmlns:a16="http://schemas.microsoft.com/office/drawing/2014/main" id="{71D0460C-2631-1A0C-6FE8-2EF82CD66051}"/>
            </a:ext>
          </a:extLst>
        </p:cNvPr>
        <p:cNvGrpSpPr/>
        <p:nvPr/>
      </p:nvGrpSpPr>
      <p:grpSpPr>
        <a:xfrm>
          <a:off x="0" y="0"/>
          <a:ext cx="0" cy="0"/>
          <a:chOff x="0" y="0"/>
          <a:chExt cx="0" cy="0"/>
        </a:xfrm>
      </p:grpSpPr>
      <p:sp>
        <p:nvSpPr>
          <p:cNvPr id="61" name="Google Shape;61;p4">
            <a:extLst>
              <a:ext uri="{FF2B5EF4-FFF2-40B4-BE49-F238E27FC236}">
                <a16:creationId xmlns:a16="http://schemas.microsoft.com/office/drawing/2014/main" id="{8FFB8499-B5EF-1076-B057-88D324D3C5FD}"/>
              </a:ext>
            </a:extLst>
          </p:cNvPr>
          <p:cNvSpPr txBox="1">
            <a:spLocks noGrp="1"/>
          </p:cNvSpPr>
          <p:nvPr>
            <p:ph type="title"/>
          </p:nvPr>
        </p:nvSpPr>
        <p:spPr>
          <a:xfrm>
            <a:off x="407175" y="115841"/>
            <a:ext cx="8329650" cy="627900"/>
          </a:xfrm>
          <a:prstGeom prst="rect">
            <a:avLst/>
          </a:prstGeom>
          <a:noFill/>
          <a:ln>
            <a:noFill/>
          </a:ln>
        </p:spPr>
        <p:txBody>
          <a:bodyPr spcFirstLastPara="1" wrap="square" lIns="91425" tIns="91425" rIns="91425" bIns="91425" anchor="t" anchorCtr="0">
            <a:normAutofit fontScale="90000"/>
          </a:bodyPr>
          <a:lstStyle/>
          <a:p>
            <a:r>
              <a:rPr lang="en-GB" b="1" dirty="0"/>
              <a:t>Data Augmentation Techniques</a:t>
            </a:r>
            <a:br>
              <a:rPr lang="en-GB" b="1" dirty="0"/>
            </a:br>
            <a:br>
              <a:rPr lang="en-GB" b="1" dirty="0"/>
            </a:br>
            <a:br>
              <a:rPr lang="en-GB" b="1" dirty="0"/>
            </a:br>
            <a:br>
              <a:rPr lang="en-GB" b="1" dirty="0"/>
            </a:br>
            <a:br>
              <a:rPr lang="en-GB" b="1" dirty="0"/>
            </a:br>
            <a:br>
              <a:rPr lang="en-GB" b="1" dirty="0"/>
            </a:br>
            <a:br>
              <a:rPr lang="en-GB" b="1" i="0" u="none" strike="noStrike" dirty="0">
                <a:solidFill>
                  <a:srgbClr val="000000"/>
                </a:solidFill>
                <a:effectLst/>
              </a:rPr>
            </a:br>
            <a:br>
              <a:rPr lang="en-GB" b="0" i="0" u="none" strike="noStrike" dirty="0">
                <a:solidFill>
                  <a:srgbClr val="1F1F1F"/>
                </a:solidFill>
                <a:effectLst/>
                <a:latin typeface="Roboto" panose="02000000000000000000" pitchFamily="2" charset="0"/>
              </a:rPr>
            </a:br>
            <a:br>
              <a:rPr lang="en-GB" b="1" i="0" u="none" strike="noStrike" dirty="0">
                <a:solidFill>
                  <a:srgbClr val="7030A0"/>
                </a:solidFill>
                <a:effectLst/>
              </a:rPr>
            </a:br>
            <a:br>
              <a:rPr lang="en-GB" b="1" i="0" u="none" strike="noStrike" dirty="0">
                <a:solidFill>
                  <a:srgbClr val="7030A0"/>
                </a:solidFill>
                <a:effectLst/>
              </a:rPr>
            </a:br>
            <a:br>
              <a:rPr lang="en-GB" b="1" i="0" u="none" strike="noStrike" dirty="0">
                <a:solidFill>
                  <a:srgbClr val="7030A0"/>
                </a:solidFill>
                <a:effectLst/>
              </a:rPr>
            </a:br>
            <a:endParaRPr lang="en-GB" b="1" i="0" u="none" strike="noStrike" dirty="0">
              <a:solidFill>
                <a:srgbClr val="7030A0"/>
              </a:solidFill>
              <a:effectLst/>
            </a:endParaRPr>
          </a:p>
        </p:txBody>
      </p:sp>
      <p:sp>
        <p:nvSpPr>
          <p:cNvPr id="4" name="TextBox 3">
            <a:extLst>
              <a:ext uri="{FF2B5EF4-FFF2-40B4-BE49-F238E27FC236}">
                <a16:creationId xmlns:a16="http://schemas.microsoft.com/office/drawing/2014/main" id="{B4949847-228E-D85A-281D-A3DE003A97EA}"/>
              </a:ext>
            </a:extLst>
          </p:cNvPr>
          <p:cNvSpPr txBox="1"/>
          <p:nvPr/>
        </p:nvSpPr>
        <p:spPr>
          <a:xfrm>
            <a:off x="337433" y="743741"/>
            <a:ext cx="7930912" cy="3970318"/>
          </a:xfrm>
          <a:prstGeom prst="rect">
            <a:avLst/>
          </a:prstGeom>
          <a:noFill/>
        </p:spPr>
        <p:txBody>
          <a:bodyPr wrap="square">
            <a:spAutoFit/>
          </a:bodyPr>
          <a:lstStyle/>
          <a:p>
            <a:endParaRPr lang="en-GB" b="1" dirty="0"/>
          </a:p>
          <a:p>
            <a:pPr>
              <a:buNone/>
            </a:pPr>
            <a:r>
              <a:rPr lang="en-GB" b="1" dirty="0"/>
              <a:t>GPU Advantages:</a:t>
            </a:r>
          </a:p>
          <a:p>
            <a:pPr>
              <a:buNone/>
            </a:pPr>
            <a:endParaRPr lang="en-GB" dirty="0"/>
          </a:p>
          <a:p>
            <a:pPr marL="285750" indent="-285750">
              <a:buFont typeface="Wingdings" pitchFamily="2" charset="2"/>
              <a:buChar char="Ø"/>
            </a:pPr>
            <a:r>
              <a:rPr lang="en-GB" dirty="0"/>
              <a:t>Audio transformations often involve FFTs (Fast Fourier Transforms), spectrogram generation, and convolution all operations that benefit from GPU parallelism.</a:t>
            </a:r>
          </a:p>
          <a:p>
            <a:pPr marL="285750" indent="-285750">
              <a:buFont typeface="Wingdings" pitchFamily="2" charset="2"/>
              <a:buChar char="Ø"/>
            </a:pPr>
            <a:r>
              <a:rPr lang="en-GB" dirty="0"/>
              <a:t>Libraries like </a:t>
            </a:r>
            <a:r>
              <a:rPr lang="en-GB" b="1" dirty="0" err="1"/>
              <a:t>TorchAudio</a:t>
            </a:r>
            <a:r>
              <a:rPr lang="en-GB" dirty="0"/>
              <a:t>, </a:t>
            </a:r>
            <a:r>
              <a:rPr lang="en-GB" b="1" dirty="0"/>
              <a:t>Kapre (</a:t>
            </a:r>
            <a:r>
              <a:rPr lang="en-GB" b="1" dirty="0" err="1"/>
              <a:t>Keras</a:t>
            </a:r>
            <a:r>
              <a:rPr lang="en-GB" b="1" dirty="0"/>
              <a:t>)</a:t>
            </a:r>
            <a:r>
              <a:rPr lang="en-GB" dirty="0"/>
              <a:t>, and </a:t>
            </a:r>
            <a:r>
              <a:rPr lang="en-GB" b="1" dirty="0"/>
              <a:t>NVIDIA </a:t>
            </a:r>
            <a:r>
              <a:rPr lang="en-GB" b="1" dirty="0" err="1"/>
              <a:t>NeMo</a:t>
            </a:r>
            <a:r>
              <a:rPr lang="en-GB" dirty="0"/>
              <a:t> support GPU-accelerated audio preprocessing and augmentation.</a:t>
            </a:r>
          </a:p>
          <a:p>
            <a:pPr marL="285750" indent="-285750">
              <a:buFont typeface="Wingdings" pitchFamily="2" charset="2"/>
              <a:buChar char="Ø"/>
            </a:pPr>
            <a:r>
              <a:rPr lang="en-GB" dirty="0"/>
              <a:t>Parallel batch processing of audio clips on the GPU dramatically reduces the time required for real-time augmentation during model training.</a:t>
            </a:r>
          </a:p>
          <a:p>
            <a:pPr marL="285750" indent="-285750">
              <a:buFont typeface="Wingdings" pitchFamily="2" charset="2"/>
              <a:buChar char="Ø"/>
            </a:pPr>
            <a:r>
              <a:rPr lang="en-GB" b="1" dirty="0"/>
              <a:t>Faster processing</a:t>
            </a:r>
            <a:r>
              <a:rPr lang="en-GB" dirty="0"/>
              <a:t> of large batches.</a:t>
            </a:r>
          </a:p>
          <a:p>
            <a:pPr marL="285750" indent="-285750">
              <a:buFont typeface="Wingdings" pitchFamily="2" charset="2"/>
              <a:buChar char="Ø"/>
            </a:pPr>
            <a:r>
              <a:rPr lang="en-GB" b="1" dirty="0"/>
              <a:t>On-the-fly augmentation</a:t>
            </a:r>
            <a:r>
              <a:rPr lang="en-GB" dirty="0"/>
              <a:t> without pre-generating and storing augmented data.</a:t>
            </a:r>
          </a:p>
          <a:p>
            <a:pPr marL="285750" indent="-285750">
              <a:buFont typeface="Wingdings" pitchFamily="2" charset="2"/>
              <a:buChar char="Ø"/>
            </a:pPr>
            <a:r>
              <a:rPr lang="en-GB" b="1" dirty="0"/>
              <a:t>Scalability</a:t>
            </a:r>
            <a:r>
              <a:rPr lang="en-GB" dirty="0"/>
              <a:t> in high-throughput data pipelines.</a:t>
            </a:r>
          </a:p>
          <a:p>
            <a:pPr marL="285750" indent="-285750">
              <a:buFont typeface="Wingdings" pitchFamily="2" charset="2"/>
              <a:buChar char="Ø"/>
            </a:pPr>
            <a:endParaRPr lang="en-GB" dirty="0"/>
          </a:p>
          <a:p>
            <a:r>
              <a:rPr lang="en-GB" dirty="0"/>
              <a:t>By accelerating image, text, and audio augmentations using GPUs, data scientists and ML engineers can achieve faster model convergence, better generalization, and more efficient training workflows.</a:t>
            </a:r>
          </a:p>
          <a:p>
            <a:pPr>
              <a:buFont typeface="Arial" panose="020B0604020202020204" pitchFamily="34" charset="0"/>
              <a:buChar char="•"/>
            </a:pPr>
            <a:endParaRPr lang="en-GB" dirty="0"/>
          </a:p>
          <a:p>
            <a:pPr>
              <a:buNone/>
            </a:pPr>
            <a:endParaRPr lang="en-GB" dirty="0"/>
          </a:p>
        </p:txBody>
      </p:sp>
    </p:spTree>
    <p:extLst>
      <p:ext uri="{BB962C8B-B14F-4D97-AF65-F5344CB8AC3E}">
        <p14:creationId xmlns:p14="http://schemas.microsoft.com/office/powerpoint/2010/main" val="239571100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0">
          <a:extLst>
            <a:ext uri="{FF2B5EF4-FFF2-40B4-BE49-F238E27FC236}">
              <a16:creationId xmlns:a16="http://schemas.microsoft.com/office/drawing/2014/main" id="{DF99C7A6-C3FE-7237-5F32-C54E8F2D1BB1}"/>
            </a:ext>
          </a:extLst>
        </p:cNvPr>
        <p:cNvGrpSpPr/>
        <p:nvPr/>
      </p:nvGrpSpPr>
      <p:grpSpPr>
        <a:xfrm>
          <a:off x="0" y="0"/>
          <a:ext cx="0" cy="0"/>
          <a:chOff x="0" y="0"/>
          <a:chExt cx="0" cy="0"/>
        </a:xfrm>
      </p:grpSpPr>
      <p:sp>
        <p:nvSpPr>
          <p:cNvPr id="61" name="Google Shape;61;p4">
            <a:extLst>
              <a:ext uri="{FF2B5EF4-FFF2-40B4-BE49-F238E27FC236}">
                <a16:creationId xmlns:a16="http://schemas.microsoft.com/office/drawing/2014/main" id="{FFC48C66-4EFC-741B-FF86-6186F36FA744}"/>
              </a:ext>
            </a:extLst>
          </p:cNvPr>
          <p:cNvSpPr txBox="1">
            <a:spLocks noGrp="1"/>
          </p:cNvSpPr>
          <p:nvPr>
            <p:ph type="title"/>
          </p:nvPr>
        </p:nvSpPr>
        <p:spPr>
          <a:xfrm>
            <a:off x="407175" y="115841"/>
            <a:ext cx="8329650" cy="627900"/>
          </a:xfrm>
          <a:prstGeom prst="rect">
            <a:avLst/>
          </a:prstGeom>
          <a:noFill/>
          <a:ln>
            <a:noFill/>
          </a:ln>
        </p:spPr>
        <p:txBody>
          <a:bodyPr spcFirstLastPara="1" wrap="square" lIns="91425" tIns="91425" rIns="91425" bIns="91425" anchor="t" anchorCtr="0">
            <a:normAutofit fontScale="90000"/>
          </a:bodyPr>
          <a:lstStyle/>
          <a:p>
            <a:r>
              <a:rPr lang="en-GB" b="1" dirty="0"/>
              <a:t>Data Augmentation Techniques</a:t>
            </a:r>
            <a:br>
              <a:rPr lang="en-GB" b="1" dirty="0"/>
            </a:br>
            <a:br>
              <a:rPr lang="en-GB" b="1" dirty="0"/>
            </a:br>
            <a:br>
              <a:rPr lang="en-GB" b="1" dirty="0"/>
            </a:br>
            <a:br>
              <a:rPr lang="en-GB" b="1" dirty="0"/>
            </a:br>
            <a:br>
              <a:rPr lang="en-GB" b="1" dirty="0"/>
            </a:br>
            <a:br>
              <a:rPr lang="en-GB" b="1" dirty="0"/>
            </a:br>
            <a:br>
              <a:rPr lang="en-GB" b="1" i="0" u="none" strike="noStrike" dirty="0">
                <a:solidFill>
                  <a:srgbClr val="000000"/>
                </a:solidFill>
                <a:effectLst/>
              </a:rPr>
            </a:br>
            <a:br>
              <a:rPr lang="en-GB" b="0" i="0" u="none" strike="noStrike" dirty="0">
                <a:solidFill>
                  <a:srgbClr val="1F1F1F"/>
                </a:solidFill>
                <a:effectLst/>
                <a:latin typeface="Roboto" panose="02000000000000000000" pitchFamily="2" charset="0"/>
              </a:rPr>
            </a:br>
            <a:br>
              <a:rPr lang="en-GB" b="1" i="0" u="none" strike="noStrike" dirty="0">
                <a:solidFill>
                  <a:srgbClr val="7030A0"/>
                </a:solidFill>
                <a:effectLst/>
              </a:rPr>
            </a:br>
            <a:br>
              <a:rPr lang="en-GB" b="1" i="0" u="none" strike="noStrike" dirty="0">
                <a:solidFill>
                  <a:srgbClr val="7030A0"/>
                </a:solidFill>
                <a:effectLst/>
              </a:rPr>
            </a:br>
            <a:br>
              <a:rPr lang="en-GB" b="1" i="0" u="none" strike="noStrike" dirty="0">
                <a:solidFill>
                  <a:srgbClr val="7030A0"/>
                </a:solidFill>
                <a:effectLst/>
              </a:rPr>
            </a:br>
            <a:endParaRPr lang="en-GB" b="1" i="0" u="none" strike="noStrike" dirty="0">
              <a:solidFill>
                <a:srgbClr val="7030A0"/>
              </a:solidFill>
              <a:effectLst/>
            </a:endParaRPr>
          </a:p>
        </p:txBody>
      </p:sp>
      <p:sp>
        <p:nvSpPr>
          <p:cNvPr id="4" name="TextBox 3">
            <a:extLst>
              <a:ext uri="{FF2B5EF4-FFF2-40B4-BE49-F238E27FC236}">
                <a16:creationId xmlns:a16="http://schemas.microsoft.com/office/drawing/2014/main" id="{6BA82C6F-6830-BDAD-D255-08A6D3CA4925}"/>
              </a:ext>
            </a:extLst>
          </p:cNvPr>
          <p:cNvSpPr txBox="1"/>
          <p:nvPr/>
        </p:nvSpPr>
        <p:spPr>
          <a:xfrm>
            <a:off x="337433" y="743741"/>
            <a:ext cx="7930912" cy="3970318"/>
          </a:xfrm>
          <a:prstGeom prst="rect">
            <a:avLst/>
          </a:prstGeom>
          <a:noFill/>
        </p:spPr>
        <p:txBody>
          <a:bodyPr wrap="square">
            <a:spAutoFit/>
          </a:bodyPr>
          <a:lstStyle/>
          <a:p>
            <a:endParaRPr lang="en-GB" b="1" dirty="0"/>
          </a:p>
          <a:p>
            <a:pPr>
              <a:buNone/>
            </a:pPr>
            <a:r>
              <a:rPr lang="en-GB" b="1" dirty="0"/>
              <a:t>GPU Advantages:</a:t>
            </a:r>
          </a:p>
          <a:p>
            <a:pPr>
              <a:buNone/>
            </a:pPr>
            <a:endParaRPr lang="en-GB" dirty="0"/>
          </a:p>
          <a:p>
            <a:pPr marL="285750" indent="-285750">
              <a:buFont typeface="Wingdings" pitchFamily="2" charset="2"/>
              <a:buChar char="Ø"/>
            </a:pPr>
            <a:r>
              <a:rPr lang="en-GB" dirty="0"/>
              <a:t>Audio transformations often involve FFTs (Fast Fourier Transforms), spectrogram generation, and convolution all operations that benefit from GPU parallelism.</a:t>
            </a:r>
          </a:p>
          <a:p>
            <a:pPr marL="285750" indent="-285750">
              <a:buFont typeface="Wingdings" pitchFamily="2" charset="2"/>
              <a:buChar char="Ø"/>
            </a:pPr>
            <a:r>
              <a:rPr lang="en-GB" dirty="0"/>
              <a:t>Libraries like </a:t>
            </a:r>
            <a:r>
              <a:rPr lang="en-GB" b="1" dirty="0" err="1"/>
              <a:t>TorchAudio</a:t>
            </a:r>
            <a:r>
              <a:rPr lang="en-GB" dirty="0"/>
              <a:t>, </a:t>
            </a:r>
            <a:r>
              <a:rPr lang="en-GB" b="1" dirty="0"/>
              <a:t>Kapre (</a:t>
            </a:r>
            <a:r>
              <a:rPr lang="en-GB" b="1" dirty="0" err="1"/>
              <a:t>Keras</a:t>
            </a:r>
            <a:r>
              <a:rPr lang="en-GB" b="1" dirty="0"/>
              <a:t>)</a:t>
            </a:r>
            <a:r>
              <a:rPr lang="en-GB" dirty="0"/>
              <a:t>, and </a:t>
            </a:r>
            <a:r>
              <a:rPr lang="en-GB" b="1" dirty="0"/>
              <a:t>NVIDIA </a:t>
            </a:r>
            <a:r>
              <a:rPr lang="en-GB" b="1" dirty="0" err="1"/>
              <a:t>NeMo</a:t>
            </a:r>
            <a:r>
              <a:rPr lang="en-GB" dirty="0"/>
              <a:t> support GPU-accelerated audio preprocessing and augmentation.</a:t>
            </a:r>
          </a:p>
          <a:p>
            <a:pPr marL="285750" indent="-285750">
              <a:buFont typeface="Wingdings" pitchFamily="2" charset="2"/>
              <a:buChar char="Ø"/>
            </a:pPr>
            <a:r>
              <a:rPr lang="en-GB" dirty="0"/>
              <a:t>Parallel batch processing of audio clips on the GPU dramatically reduces the time required for real-time augmentation during model training.</a:t>
            </a:r>
          </a:p>
          <a:p>
            <a:pPr marL="285750" indent="-285750">
              <a:buFont typeface="Wingdings" pitchFamily="2" charset="2"/>
              <a:buChar char="Ø"/>
            </a:pPr>
            <a:r>
              <a:rPr lang="en-GB" b="1" dirty="0"/>
              <a:t>Faster processing</a:t>
            </a:r>
            <a:r>
              <a:rPr lang="en-GB" dirty="0"/>
              <a:t> of large batches.</a:t>
            </a:r>
          </a:p>
          <a:p>
            <a:pPr marL="285750" indent="-285750">
              <a:buFont typeface="Wingdings" pitchFamily="2" charset="2"/>
              <a:buChar char="Ø"/>
            </a:pPr>
            <a:r>
              <a:rPr lang="en-GB" b="1" dirty="0"/>
              <a:t>On-the-fly augmentation</a:t>
            </a:r>
            <a:r>
              <a:rPr lang="en-GB" dirty="0"/>
              <a:t> without pre-generating and storing augmented data.</a:t>
            </a:r>
          </a:p>
          <a:p>
            <a:pPr marL="285750" indent="-285750">
              <a:buFont typeface="Wingdings" pitchFamily="2" charset="2"/>
              <a:buChar char="Ø"/>
            </a:pPr>
            <a:r>
              <a:rPr lang="en-GB" b="1" dirty="0"/>
              <a:t>Scalability</a:t>
            </a:r>
            <a:r>
              <a:rPr lang="en-GB" dirty="0"/>
              <a:t> in high-throughput data pipelines.</a:t>
            </a:r>
          </a:p>
          <a:p>
            <a:pPr marL="285750" indent="-285750">
              <a:buFont typeface="Wingdings" pitchFamily="2" charset="2"/>
              <a:buChar char="Ø"/>
            </a:pPr>
            <a:endParaRPr lang="en-GB" dirty="0"/>
          </a:p>
          <a:p>
            <a:r>
              <a:rPr lang="en-GB" dirty="0"/>
              <a:t>By accelerating image, text, and audio augmentations using GPUs, data scientists and ML engineers can achieve faster model convergence, better generalization, and more efficient training workflows.</a:t>
            </a:r>
          </a:p>
          <a:p>
            <a:pPr>
              <a:buFont typeface="Arial" panose="020B0604020202020204" pitchFamily="34" charset="0"/>
              <a:buChar char="•"/>
            </a:pPr>
            <a:endParaRPr lang="en-GB" dirty="0"/>
          </a:p>
          <a:p>
            <a:pPr>
              <a:buNone/>
            </a:pPr>
            <a:endParaRPr lang="en-GB" dirty="0"/>
          </a:p>
        </p:txBody>
      </p:sp>
    </p:spTree>
    <p:extLst>
      <p:ext uri="{BB962C8B-B14F-4D97-AF65-F5344CB8AC3E}">
        <p14:creationId xmlns:p14="http://schemas.microsoft.com/office/powerpoint/2010/main" val="881645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5"/>
        <p:cNvGrpSpPr/>
        <p:nvPr/>
      </p:nvGrpSpPr>
      <p:grpSpPr>
        <a:xfrm>
          <a:off x="0" y="0"/>
          <a:ext cx="0" cy="0"/>
          <a:chOff x="0" y="0"/>
          <a:chExt cx="0" cy="0"/>
        </a:xfrm>
      </p:grpSpPr>
      <p:sp>
        <p:nvSpPr>
          <p:cNvPr id="56" name="Google Shape;56;p3"/>
          <p:cNvSpPr txBox="1"/>
          <p:nvPr/>
        </p:nvSpPr>
        <p:spPr>
          <a:xfrm>
            <a:off x="655513" y="612177"/>
            <a:ext cx="6634716" cy="3105938"/>
          </a:xfrm>
          <a:prstGeom prst="rect">
            <a:avLst/>
          </a:prstGeom>
          <a:noFill/>
          <a:ln>
            <a:noFill/>
          </a:ln>
        </p:spPr>
        <p:txBody>
          <a:bodyPr spcFirstLastPara="1" wrap="square" lIns="91425" tIns="45700" rIns="91425" bIns="45700" anchor="t" anchorCtr="0">
            <a:spAutoFit/>
          </a:bodyPr>
          <a:lstStyle/>
          <a:p>
            <a:pPr marL="0" marR="0" lvl="0" indent="0" algn="just" rtl="0">
              <a:lnSpc>
                <a:spcPct val="125000"/>
              </a:lnSpc>
              <a:spcBef>
                <a:spcPts val="0"/>
              </a:spcBef>
              <a:spcAft>
                <a:spcPts val="0"/>
              </a:spcAft>
              <a:buNone/>
            </a:pPr>
            <a:r>
              <a:rPr lang="en-US" sz="2400" b="1" i="0" u="none" strike="noStrike" cap="none" dirty="0">
                <a:solidFill>
                  <a:srgbClr val="7030A0"/>
                </a:solidFill>
                <a:latin typeface="Arial"/>
                <a:ea typeface="Arial"/>
                <a:cs typeface="Arial"/>
                <a:sym typeface="Arial"/>
              </a:rPr>
              <a:t>Course Objectives:</a:t>
            </a:r>
            <a:endParaRPr dirty="0"/>
          </a:p>
          <a:p>
            <a:pPr marL="342900" marR="0" lvl="0" indent="-342900" algn="just" rtl="0">
              <a:lnSpc>
                <a:spcPct val="125000"/>
              </a:lnSpc>
              <a:spcBef>
                <a:spcPts val="1000"/>
              </a:spcBef>
              <a:spcAft>
                <a:spcPts val="0"/>
              </a:spcAft>
              <a:buFont typeface="Wingdings" pitchFamily="2" charset="2"/>
              <a:buChar char="Ø"/>
            </a:pPr>
            <a:endParaRPr lang="en-US" dirty="0"/>
          </a:p>
          <a:p>
            <a:pPr marL="285750" indent="-285750">
              <a:lnSpc>
                <a:spcPct val="150000"/>
              </a:lnSpc>
              <a:buFont typeface="Wingdings" pitchFamily="2" charset="2"/>
              <a:buChar char="Ø"/>
            </a:pPr>
            <a:r>
              <a:rPr lang="en-GB" dirty="0">
                <a:effectLst/>
              </a:rPr>
              <a:t>Understand the architecture and benefits of GPU-accelerated computing</a:t>
            </a:r>
          </a:p>
          <a:p>
            <a:pPr marL="285750" indent="-285750">
              <a:lnSpc>
                <a:spcPct val="150000"/>
              </a:lnSpc>
              <a:buFont typeface="Wingdings" pitchFamily="2" charset="2"/>
              <a:buChar char="Ø"/>
            </a:pPr>
            <a:r>
              <a:rPr lang="en-GB" dirty="0">
                <a:effectLst/>
              </a:rPr>
              <a:t>Design efficient data pipelines for GPU processing</a:t>
            </a:r>
          </a:p>
          <a:p>
            <a:pPr marL="285750" indent="-285750">
              <a:lnSpc>
                <a:spcPct val="150000"/>
              </a:lnSpc>
              <a:buFont typeface="Wingdings" pitchFamily="2" charset="2"/>
              <a:buChar char="Ø"/>
            </a:pPr>
            <a:r>
              <a:rPr lang="en-GB" dirty="0">
                <a:effectLst/>
              </a:rPr>
              <a:t>Implement GPU-accelerated data transformations</a:t>
            </a:r>
          </a:p>
          <a:p>
            <a:pPr marL="285750" indent="-285750">
              <a:lnSpc>
                <a:spcPct val="150000"/>
              </a:lnSpc>
              <a:buFont typeface="Wingdings" pitchFamily="2" charset="2"/>
              <a:buChar char="Ø"/>
            </a:pPr>
            <a:r>
              <a:rPr lang="en-GB" dirty="0">
                <a:effectLst/>
              </a:rPr>
              <a:t>Optimize pipeline performance through benchmarking</a:t>
            </a:r>
          </a:p>
          <a:p>
            <a:pPr marL="285750" indent="-285750">
              <a:lnSpc>
                <a:spcPct val="150000"/>
              </a:lnSpc>
              <a:buFont typeface="Wingdings" pitchFamily="2" charset="2"/>
              <a:buChar char="Ø"/>
            </a:pPr>
            <a:r>
              <a:rPr lang="en-GB" dirty="0">
                <a:effectLst/>
              </a:rPr>
              <a:t>Deploy GPU pipelines in production environments</a:t>
            </a:r>
          </a:p>
          <a:p>
            <a:pPr marL="285750" indent="-285750">
              <a:lnSpc>
                <a:spcPct val="150000"/>
              </a:lnSpc>
              <a:buFont typeface="Wingdings" pitchFamily="2" charset="2"/>
              <a:buChar char="Ø"/>
            </a:pPr>
            <a:r>
              <a:rPr lang="en-GB" dirty="0">
                <a:effectLst/>
              </a:rPr>
              <a:t>Monitor and maintain GPU-accelerated systems</a:t>
            </a:r>
          </a:p>
          <a:p>
            <a:pPr marL="0" marR="0" lvl="0" indent="0" algn="l" rtl="0">
              <a:lnSpc>
                <a:spcPct val="100000"/>
              </a:lnSpc>
              <a:spcBef>
                <a:spcPts val="0"/>
              </a:spcBef>
              <a:spcAft>
                <a:spcPts val="0"/>
              </a:spcAft>
              <a:buNone/>
            </a:pPr>
            <a:endParaRPr sz="1400" b="0" i="0" u="none" strike="noStrike" cap="none" dirty="0">
              <a:solidFill>
                <a:srgbClr val="000000"/>
              </a:solidFill>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0">
          <a:extLst>
            <a:ext uri="{FF2B5EF4-FFF2-40B4-BE49-F238E27FC236}">
              <a16:creationId xmlns:a16="http://schemas.microsoft.com/office/drawing/2014/main" id="{D747C04A-F9EE-98DF-4E6A-9E3009409845}"/>
            </a:ext>
          </a:extLst>
        </p:cNvPr>
        <p:cNvGrpSpPr/>
        <p:nvPr/>
      </p:nvGrpSpPr>
      <p:grpSpPr>
        <a:xfrm>
          <a:off x="0" y="0"/>
          <a:ext cx="0" cy="0"/>
          <a:chOff x="0" y="0"/>
          <a:chExt cx="0" cy="0"/>
        </a:xfrm>
      </p:grpSpPr>
      <p:sp>
        <p:nvSpPr>
          <p:cNvPr id="61" name="Google Shape;61;p4">
            <a:extLst>
              <a:ext uri="{FF2B5EF4-FFF2-40B4-BE49-F238E27FC236}">
                <a16:creationId xmlns:a16="http://schemas.microsoft.com/office/drawing/2014/main" id="{E17EC7A3-AC3F-0326-5522-4240E42DA932}"/>
              </a:ext>
            </a:extLst>
          </p:cNvPr>
          <p:cNvSpPr txBox="1">
            <a:spLocks noGrp="1"/>
          </p:cNvSpPr>
          <p:nvPr>
            <p:ph type="title"/>
          </p:nvPr>
        </p:nvSpPr>
        <p:spPr>
          <a:xfrm>
            <a:off x="407175" y="115841"/>
            <a:ext cx="8560092" cy="627900"/>
          </a:xfrm>
          <a:prstGeom prst="rect">
            <a:avLst/>
          </a:prstGeom>
          <a:noFill/>
          <a:ln>
            <a:noFill/>
          </a:ln>
        </p:spPr>
        <p:txBody>
          <a:bodyPr spcFirstLastPara="1" wrap="square" lIns="91425" tIns="91425" rIns="91425" bIns="91425" anchor="t" anchorCtr="0">
            <a:normAutofit fontScale="90000"/>
          </a:bodyPr>
          <a:lstStyle/>
          <a:p>
            <a:r>
              <a:rPr lang="en-GB" b="1" dirty="0"/>
              <a:t>Case Studies</a:t>
            </a:r>
            <a:br>
              <a:rPr lang="en-GB" b="1" dirty="0"/>
            </a:br>
            <a:br>
              <a:rPr lang="en-GB" b="1" i="0" u="none" strike="noStrike" dirty="0">
                <a:solidFill>
                  <a:srgbClr val="7030A0"/>
                </a:solidFill>
                <a:effectLst/>
              </a:rPr>
            </a:br>
            <a:br>
              <a:rPr lang="en-GB" b="1" i="0" u="none" strike="noStrike" dirty="0">
                <a:solidFill>
                  <a:srgbClr val="000000"/>
                </a:solidFill>
                <a:effectLst/>
              </a:rPr>
            </a:br>
            <a:br>
              <a:rPr lang="en-GB" b="0" i="0" u="none" strike="noStrike" dirty="0">
                <a:solidFill>
                  <a:srgbClr val="1F1F1F"/>
                </a:solidFill>
                <a:effectLst/>
                <a:latin typeface="Roboto" panose="02000000000000000000" pitchFamily="2" charset="0"/>
              </a:rPr>
            </a:br>
            <a:br>
              <a:rPr lang="en-GB" b="1" i="0" u="none" strike="noStrike" dirty="0">
                <a:solidFill>
                  <a:srgbClr val="7030A0"/>
                </a:solidFill>
                <a:effectLst/>
              </a:rPr>
            </a:br>
            <a:br>
              <a:rPr lang="en-GB" b="1" i="0" u="none" strike="noStrike" dirty="0">
                <a:solidFill>
                  <a:srgbClr val="7030A0"/>
                </a:solidFill>
                <a:effectLst/>
              </a:rPr>
            </a:br>
            <a:br>
              <a:rPr lang="en-GB" b="1" i="0" u="none" strike="noStrike" dirty="0">
                <a:solidFill>
                  <a:srgbClr val="7030A0"/>
                </a:solidFill>
                <a:effectLst/>
              </a:rPr>
            </a:br>
            <a:endParaRPr lang="en-GB" b="1" i="0" u="none" strike="noStrike" dirty="0">
              <a:solidFill>
                <a:srgbClr val="7030A0"/>
              </a:solidFill>
              <a:effectLst/>
            </a:endParaRPr>
          </a:p>
        </p:txBody>
      </p:sp>
      <p:sp>
        <p:nvSpPr>
          <p:cNvPr id="3" name="TextBox 2">
            <a:extLst>
              <a:ext uri="{FF2B5EF4-FFF2-40B4-BE49-F238E27FC236}">
                <a16:creationId xmlns:a16="http://schemas.microsoft.com/office/drawing/2014/main" id="{9DCD6DB0-D4BB-8360-3B30-EBC5BC7FF9FA}"/>
              </a:ext>
            </a:extLst>
          </p:cNvPr>
          <p:cNvSpPr txBox="1"/>
          <p:nvPr/>
        </p:nvSpPr>
        <p:spPr>
          <a:xfrm>
            <a:off x="0" y="686224"/>
            <a:ext cx="4572000" cy="3970318"/>
          </a:xfrm>
          <a:prstGeom prst="rect">
            <a:avLst/>
          </a:prstGeom>
          <a:noFill/>
        </p:spPr>
        <p:txBody>
          <a:bodyPr wrap="square">
            <a:spAutoFit/>
          </a:bodyPr>
          <a:lstStyle/>
          <a:p>
            <a:pPr>
              <a:buNone/>
            </a:pPr>
            <a:r>
              <a:rPr lang="en-GB" b="1" dirty="0"/>
              <a:t>1 Image Preprocessing Pipeline for Deep Learning</a:t>
            </a:r>
          </a:p>
          <a:p>
            <a:r>
              <a:rPr lang="en-GB" dirty="0"/>
              <a:t>Before feeding images into deep learning models, they must undergo a sequence of preprocessing steps to ensure consistency, improve learning efficiency, and enhance model accuracy. The image preprocessing pipeline plays a critical role in optimizing model training and performance.</a:t>
            </a:r>
          </a:p>
          <a:p>
            <a:pPr>
              <a:buNone/>
            </a:pPr>
            <a:endParaRPr lang="en-GB" b="1" dirty="0"/>
          </a:p>
          <a:p>
            <a:pPr>
              <a:buFont typeface="Arial" panose="020B0604020202020204" pitchFamily="34" charset="0"/>
              <a:buChar char="•"/>
            </a:pPr>
            <a:r>
              <a:rPr lang="en-GB" b="1" dirty="0"/>
              <a:t>Preprocessing Steps</a:t>
            </a:r>
            <a:r>
              <a:rPr lang="en-GB" dirty="0"/>
              <a:t>:</a:t>
            </a:r>
          </a:p>
          <a:p>
            <a:pPr marL="742950" lvl="1" indent="-285750">
              <a:buFont typeface="Arial" panose="020B0604020202020204" pitchFamily="34" charset="0"/>
              <a:buChar char="•"/>
            </a:pPr>
            <a:r>
              <a:rPr lang="en-GB" b="1" dirty="0"/>
              <a:t>Resizing, normalization, and augmentation</a:t>
            </a:r>
            <a:r>
              <a:rPr lang="en-GB" dirty="0"/>
              <a:t> of image datasets.</a:t>
            </a:r>
          </a:p>
          <a:p>
            <a:pPr marL="742950" lvl="1" indent="-285750">
              <a:buFont typeface="Arial" panose="020B0604020202020204" pitchFamily="34" charset="0"/>
              <a:buChar char="•"/>
            </a:pPr>
            <a:r>
              <a:rPr lang="en-GB" b="1" dirty="0"/>
              <a:t>GPU</a:t>
            </a:r>
            <a:r>
              <a:rPr lang="en-GB" dirty="0"/>
              <a:t> can significantly speed up these tasks, especially during </a:t>
            </a:r>
            <a:r>
              <a:rPr lang="en-GB" b="1" dirty="0"/>
              <a:t>training</a:t>
            </a:r>
            <a:r>
              <a:rPr lang="en-GB" dirty="0"/>
              <a:t> when large datasets are used.</a:t>
            </a:r>
          </a:p>
          <a:p>
            <a:pPr>
              <a:buFont typeface="Arial" panose="020B0604020202020204" pitchFamily="34" charset="0"/>
              <a:buChar char="•"/>
            </a:pPr>
            <a:r>
              <a:rPr lang="en-GB" b="1" dirty="0"/>
              <a:t>Tools</a:t>
            </a:r>
            <a:r>
              <a:rPr lang="en-GB" dirty="0"/>
              <a:t>:</a:t>
            </a:r>
          </a:p>
          <a:p>
            <a:pPr marL="742950" lvl="1" indent="-285750">
              <a:buFont typeface="Arial" panose="020B0604020202020204" pitchFamily="34" charset="0"/>
              <a:buChar char="•"/>
            </a:pPr>
            <a:r>
              <a:rPr lang="en-GB" dirty="0"/>
              <a:t>Libraries like </a:t>
            </a:r>
            <a:r>
              <a:rPr lang="en-GB" b="1" dirty="0"/>
              <a:t>OpenCV</a:t>
            </a:r>
            <a:r>
              <a:rPr lang="en-GB" dirty="0"/>
              <a:t>, </a:t>
            </a:r>
            <a:r>
              <a:rPr lang="en-GB" b="1" dirty="0"/>
              <a:t>TensorFlow</a:t>
            </a:r>
            <a:r>
              <a:rPr lang="en-GB" dirty="0"/>
              <a:t>, or </a:t>
            </a:r>
            <a:r>
              <a:rPr lang="en-GB" b="1" dirty="0" err="1"/>
              <a:t>PyTorch</a:t>
            </a:r>
            <a:r>
              <a:rPr lang="en-GB" dirty="0"/>
              <a:t> use GPU acceleration for image transformations.</a:t>
            </a:r>
          </a:p>
        </p:txBody>
      </p:sp>
      <p:pic>
        <p:nvPicPr>
          <p:cNvPr id="4" name="Picture 3" descr="A diagram of a cone shaped object&#10;&#10;AI-generated content may be incorrect.">
            <a:extLst>
              <a:ext uri="{FF2B5EF4-FFF2-40B4-BE49-F238E27FC236}">
                <a16:creationId xmlns:a16="http://schemas.microsoft.com/office/drawing/2014/main" id="{656EE580-9EC4-9C35-A44B-147DE6BC7A25}"/>
              </a:ext>
            </a:extLst>
          </p:cNvPr>
          <p:cNvPicPr>
            <a:picLocks noChangeAspect="1"/>
          </p:cNvPicPr>
          <p:nvPr/>
        </p:nvPicPr>
        <p:blipFill>
          <a:blip r:embed="rId3"/>
          <a:stretch>
            <a:fillRect/>
          </a:stretch>
        </p:blipFill>
        <p:spPr>
          <a:xfrm>
            <a:off x="4134687" y="945397"/>
            <a:ext cx="4731402" cy="3970318"/>
          </a:xfrm>
          <a:prstGeom prst="rect">
            <a:avLst/>
          </a:prstGeom>
        </p:spPr>
      </p:pic>
    </p:spTree>
    <p:extLst>
      <p:ext uri="{BB962C8B-B14F-4D97-AF65-F5344CB8AC3E}">
        <p14:creationId xmlns:p14="http://schemas.microsoft.com/office/powerpoint/2010/main" val="136302060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60">
          <a:extLst>
            <a:ext uri="{FF2B5EF4-FFF2-40B4-BE49-F238E27FC236}">
              <a16:creationId xmlns:a16="http://schemas.microsoft.com/office/drawing/2014/main" id="{1A573823-8A4F-C0D7-B8CB-7F73D84E194B}"/>
            </a:ext>
          </a:extLst>
        </p:cNvPr>
        <p:cNvGrpSpPr/>
        <p:nvPr/>
      </p:nvGrpSpPr>
      <p:grpSpPr>
        <a:xfrm>
          <a:off x="0" y="0"/>
          <a:ext cx="0" cy="0"/>
          <a:chOff x="0" y="0"/>
          <a:chExt cx="0" cy="0"/>
        </a:xfrm>
      </p:grpSpPr>
      <p:sp>
        <p:nvSpPr>
          <p:cNvPr id="61" name="Google Shape;61;p4">
            <a:extLst>
              <a:ext uri="{FF2B5EF4-FFF2-40B4-BE49-F238E27FC236}">
                <a16:creationId xmlns:a16="http://schemas.microsoft.com/office/drawing/2014/main" id="{D0E208A6-3D26-4B0B-A943-EC8B6A7DA126}"/>
              </a:ext>
            </a:extLst>
          </p:cNvPr>
          <p:cNvSpPr txBox="1">
            <a:spLocks noGrp="1"/>
          </p:cNvSpPr>
          <p:nvPr>
            <p:ph type="title"/>
          </p:nvPr>
        </p:nvSpPr>
        <p:spPr>
          <a:xfrm>
            <a:off x="407175" y="115841"/>
            <a:ext cx="8560092" cy="627900"/>
          </a:xfrm>
          <a:prstGeom prst="rect">
            <a:avLst/>
          </a:prstGeom>
          <a:noFill/>
          <a:ln>
            <a:noFill/>
          </a:ln>
        </p:spPr>
        <p:txBody>
          <a:bodyPr spcFirstLastPara="1" wrap="square" lIns="91425" tIns="91425" rIns="91425" bIns="91425" anchor="t" anchorCtr="0">
            <a:normAutofit fontScale="90000"/>
          </a:bodyPr>
          <a:lstStyle/>
          <a:p>
            <a:r>
              <a:rPr lang="en-GB" b="1"/>
              <a:t>Case Studies</a:t>
            </a:r>
            <a:br>
              <a:rPr lang="en-GB" b="1"/>
            </a:br>
            <a:br>
              <a:rPr lang="en-GB" b="1" i="0" u="none" strike="noStrike">
                <a:solidFill>
                  <a:srgbClr val="7030A0"/>
                </a:solidFill>
                <a:effectLst/>
              </a:rPr>
            </a:br>
            <a:br>
              <a:rPr lang="en-GB" b="1" i="0" u="none" strike="noStrike">
                <a:solidFill>
                  <a:srgbClr val="000000"/>
                </a:solidFill>
                <a:effectLst/>
              </a:rPr>
            </a:br>
            <a:br>
              <a:rPr lang="en-GB" b="0" i="0" u="none" strike="noStrike">
                <a:solidFill>
                  <a:srgbClr val="1F1F1F"/>
                </a:solidFill>
                <a:effectLst/>
                <a:latin typeface="Roboto" panose="02000000000000000000" pitchFamily="2" charset="0"/>
              </a:rPr>
            </a:br>
            <a:br>
              <a:rPr lang="en-GB" b="1" i="0" u="none" strike="noStrike">
                <a:solidFill>
                  <a:srgbClr val="7030A0"/>
                </a:solidFill>
                <a:effectLst/>
              </a:rPr>
            </a:br>
            <a:br>
              <a:rPr lang="en-GB" b="1" i="0" u="none" strike="noStrike">
                <a:solidFill>
                  <a:srgbClr val="7030A0"/>
                </a:solidFill>
                <a:effectLst/>
              </a:rPr>
            </a:br>
            <a:br>
              <a:rPr lang="en-GB" b="1" i="0" u="none" strike="noStrike">
                <a:solidFill>
                  <a:srgbClr val="7030A0"/>
                </a:solidFill>
                <a:effectLst/>
              </a:rPr>
            </a:br>
            <a:endParaRPr lang="en-GB" b="1" i="0" u="none" strike="noStrike" dirty="0">
              <a:solidFill>
                <a:srgbClr val="7030A0"/>
              </a:solidFill>
              <a:effectLst/>
            </a:endParaRPr>
          </a:p>
        </p:txBody>
      </p:sp>
      <p:sp>
        <p:nvSpPr>
          <p:cNvPr id="3" name="TextBox 2">
            <a:extLst>
              <a:ext uri="{FF2B5EF4-FFF2-40B4-BE49-F238E27FC236}">
                <a16:creationId xmlns:a16="http://schemas.microsoft.com/office/drawing/2014/main" id="{A5A43C3F-1EC0-4033-478B-7DB4AD4503BB}"/>
              </a:ext>
            </a:extLst>
          </p:cNvPr>
          <p:cNvSpPr txBox="1"/>
          <p:nvPr/>
        </p:nvSpPr>
        <p:spPr>
          <a:xfrm>
            <a:off x="290364" y="743741"/>
            <a:ext cx="4630347" cy="4001095"/>
          </a:xfrm>
          <a:prstGeom prst="rect">
            <a:avLst/>
          </a:prstGeom>
          <a:noFill/>
        </p:spPr>
        <p:txBody>
          <a:bodyPr wrap="square">
            <a:spAutoFit/>
          </a:bodyPr>
          <a:lstStyle/>
          <a:p>
            <a:pPr>
              <a:buNone/>
            </a:pPr>
            <a:r>
              <a:rPr lang="en-GB" sz="1600" b="1"/>
              <a:t>2. Financial Time-Series Feature Extraction</a:t>
            </a:r>
          </a:p>
          <a:p>
            <a:pPr>
              <a:buNone/>
            </a:pPr>
            <a:r>
              <a:rPr lang="en-GB"/>
              <a:t>Financial time-series data consists of chronologically ordered data points representing values over time, such as stock prices, currency exchange rates, or trading volumes. Feature extraction in this context involves transforming raw time-series data into meaningful variables (features) that can be used by machine learning or deep learning models for forecasting, anomaly detection, and strategy development.</a:t>
            </a:r>
            <a:endParaRPr lang="en-GB" b="1"/>
          </a:p>
          <a:p>
            <a:pPr marL="285750" indent="-285750">
              <a:buFont typeface="Wingdings" pitchFamily="2" charset="2"/>
              <a:buChar char="Ø"/>
            </a:pPr>
            <a:r>
              <a:rPr lang="en-GB" b="1"/>
              <a:t>Feature Engineering in Financial Data</a:t>
            </a:r>
            <a:r>
              <a:rPr lang="en-GB"/>
              <a:t>:</a:t>
            </a:r>
          </a:p>
          <a:p>
            <a:pPr marL="742950" lvl="1" indent="-285750">
              <a:buFont typeface="Wingdings" pitchFamily="2" charset="2"/>
              <a:buChar char="Ø"/>
            </a:pPr>
            <a:r>
              <a:rPr lang="en-GB"/>
              <a:t>Extract features like </a:t>
            </a:r>
            <a:r>
              <a:rPr lang="en-GB" b="1"/>
              <a:t>moving averages, volatility, momentum indicators</a:t>
            </a:r>
            <a:r>
              <a:rPr lang="en-GB"/>
              <a:t>, and </a:t>
            </a:r>
            <a:r>
              <a:rPr lang="en-GB" b="1"/>
              <a:t>statistical features</a:t>
            </a:r>
            <a:r>
              <a:rPr lang="en-GB"/>
              <a:t>.</a:t>
            </a:r>
          </a:p>
          <a:p>
            <a:pPr marL="285750" indent="-285750">
              <a:buFont typeface="Wingdings" pitchFamily="2" charset="2"/>
              <a:buChar char="Ø"/>
            </a:pPr>
            <a:r>
              <a:rPr lang="en-GB" b="1"/>
              <a:t>GPU Acceleration</a:t>
            </a:r>
            <a:r>
              <a:rPr lang="en-GB"/>
              <a:t>:</a:t>
            </a:r>
          </a:p>
          <a:p>
            <a:pPr marL="742950" lvl="1" indent="-285750">
              <a:buFont typeface="Wingdings" pitchFamily="2" charset="2"/>
              <a:buChar char="Ø"/>
            </a:pPr>
            <a:r>
              <a:rPr lang="en-GB"/>
              <a:t>Using parallel processing to speed up the computation of these features, especially for large datasets spanning over years of market data.</a:t>
            </a:r>
            <a:endParaRPr lang="en-GB" dirty="0"/>
          </a:p>
        </p:txBody>
      </p:sp>
      <p:pic>
        <p:nvPicPr>
          <p:cNvPr id="4" name="Picture 3" descr="A diagram of a data processing process&#10;&#10;AI-generated content may be incorrect.">
            <a:extLst>
              <a:ext uri="{FF2B5EF4-FFF2-40B4-BE49-F238E27FC236}">
                <a16:creationId xmlns:a16="http://schemas.microsoft.com/office/drawing/2014/main" id="{EF9ED717-EABB-A959-8987-CB7B20D7E9ED}"/>
              </a:ext>
            </a:extLst>
          </p:cNvPr>
          <p:cNvPicPr>
            <a:picLocks noChangeAspect="1"/>
          </p:cNvPicPr>
          <p:nvPr/>
        </p:nvPicPr>
        <p:blipFill>
          <a:blip r:embed="rId3"/>
          <a:stretch>
            <a:fillRect/>
          </a:stretch>
        </p:blipFill>
        <p:spPr>
          <a:xfrm>
            <a:off x="4395530" y="627900"/>
            <a:ext cx="4571737" cy="4399759"/>
          </a:xfrm>
          <a:prstGeom prst="rect">
            <a:avLst/>
          </a:prstGeom>
        </p:spPr>
      </p:pic>
    </p:spTree>
    <p:extLst>
      <p:ext uri="{BB962C8B-B14F-4D97-AF65-F5344CB8AC3E}">
        <p14:creationId xmlns:p14="http://schemas.microsoft.com/office/powerpoint/2010/main" val="55830619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60">
          <a:extLst>
            <a:ext uri="{FF2B5EF4-FFF2-40B4-BE49-F238E27FC236}">
              <a16:creationId xmlns:a16="http://schemas.microsoft.com/office/drawing/2014/main" id="{E312C04F-AB4D-4854-69B8-8C8E644DEB28}"/>
            </a:ext>
          </a:extLst>
        </p:cNvPr>
        <p:cNvGrpSpPr/>
        <p:nvPr/>
      </p:nvGrpSpPr>
      <p:grpSpPr>
        <a:xfrm>
          <a:off x="0" y="0"/>
          <a:ext cx="0" cy="0"/>
          <a:chOff x="0" y="0"/>
          <a:chExt cx="0" cy="0"/>
        </a:xfrm>
      </p:grpSpPr>
      <p:sp>
        <p:nvSpPr>
          <p:cNvPr id="61" name="Google Shape;61;p4">
            <a:extLst>
              <a:ext uri="{FF2B5EF4-FFF2-40B4-BE49-F238E27FC236}">
                <a16:creationId xmlns:a16="http://schemas.microsoft.com/office/drawing/2014/main" id="{273FCCAF-36F8-DA08-B605-96AA33A3AFB7}"/>
              </a:ext>
            </a:extLst>
          </p:cNvPr>
          <p:cNvSpPr txBox="1">
            <a:spLocks noGrp="1"/>
          </p:cNvSpPr>
          <p:nvPr>
            <p:ph type="title"/>
          </p:nvPr>
        </p:nvSpPr>
        <p:spPr>
          <a:xfrm>
            <a:off x="407175" y="115841"/>
            <a:ext cx="8560092" cy="627900"/>
          </a:xfrm>
          <a:prstGeom prst="rect">
            <a:avLst/>
          </a:prstGeom>
          <a:noFill/>
          <a:ln>
            <a:noFill/>
          </a:ln>
        </p:spPr>
        <p:txBody>
          <a:bodyPr spcFirstLastPara="1" wrap="square" lIns="91425" tIns="91425" rIns="91425" bIns="91425" anchor="t" anchorCtr="0">
            <a:normAutofit fontScale="90000"/>
          </a:bodyPr>
          <a:lstStyle/>
          <a:p>
            <a:r>
              <a:rPr lang="en-GB" b="1" dirty="0"/>
              <a:t>Case Studies</a:t>
            </a:r>
            <a:br>
              <a:rPr lang="en-GB" b="1" dirty="0"/>
            </a:br>
            <a:br>
              <a:rPr lang="en-GB" b="1" i="0" u="none" strike="noStrike" dirty="0">
                <a:solidFill>
                  <a:srgbClr val="7030A0"/>
                </a:solidFill>
                <a:effectLst/>
              </a:rPr>
            </a:br>
            <a:br>
              <a:rPr lang="en-GB" b="1" i="0" u="none" strike="noStrike" dirty="0">
                <a:solidFill>
                  <a:srgbClr val="000000"/>
                </a:solidFill>
                <a:effectLst/>
              </a:rPr>
            </a:br>
            <a:br>
              <a:rPr lang="en-GB" b="0" i="0" u="none" strike="noStrike" dirty="0">
                <a:solidFill>
                  <a:srgbClr val="1F1F1F"/>
                </a:solidFill>
                <a:effectLst/>
                <a:latin typeface="Roboto" panose="02000000000000000000" pitchFamily="2" charset="0"/>
              </a:rPr>
            </a:br>
            <a:br>
              <a:rPr lang="en-GB" b="1" i="0" u="none" strike="noStrike" dirty="0">
                <a:solidFill>
                  <a:srgbClr val="7030A0"/>
                </a:solidFill>
                <a:effectLst/>
              </a:rPr>
            </a:br>
            <a:br>
              <a:rPr lang="en-GB" b="1" i="0" u="none" strike="noStrike" dirty="0">
                <a:solidFill>
                  <a:srgbClr val="7030A0"/>
                </a:solidFill>
                <a:effectLst/>
              </a:rPr>
            </a:br>
            <a:br>
              <a:rPr lang="en-GB" b="1" i="0" u="none" strike="noStrike" dirty="0">
                <a:solidFill>
                  <a:srgbClr val="7030A0"/>
                </a:solidFill>
                <a:effectLst/>
              </a:rPr>
            </a:br>
            <a:endParaRPr lang="en-GB" b="1" i="0" u="none" strike="noStrike" dirty="0">
              <a:solidFill>
                <a:srgbClr val="7030A0"/>
              </a:solidFill>
              <a:effectLst/>
            </a:endParaRPr>
          </a:p>
        </p:txBody>
      </p:sp>
      <p:sp>
        <p:nvSpPr>
          <p:cNvPr id="3" name="TextBox 2">
            <a:extLst>
              <a:ext uri="{FF2B5EF4-FFF2-40B4-BE49-F238E27FC236}">
                <a16:creationId xmlns:a16="http://schemas.microsoft.com/office/drawing/2014/main" id="{61DBD3C3-42E3-C9BD-6A7E-C1449D18FC4C}"/>
              </a:ext>
            </a:extLst>
          </p:cNvPr>
          <p:cNvSpPr txBox="1"/>
          <p:nvPr/>
        </p:nvSpPr>
        <p:spPr>
          <a:xfrm>
            <a:off x="407175" y="841206"/>
            <a:ext cx="4630347" cy="4062651"/>
          </a:xfrm>
          <a:prstGeom prst="rect">
            <a:avLst/>
          </a:prstGeom>
          <a:noFill/>
        </p:spPr>
        <p:txBody>
          <a:bodyPr wrap="square">
            <a:spAutoFit/>
          </a:bodyPr>
          <a:lstStyle/>
          <a:p>
            <a:pPr>
              <a:buNone/>
            </a:pPr>
            <a:r>
              <a:rPr lang="en-GB" sz="1600" b="1" dirty="0"/>
              <a:t>3. Genomic Data Processing Pipeline</a:t>
            </a:r>
          </a:p>
          <a:p>
            <a:pPr>
              <a:buNone/>
            </a:pPr>
            <a:r>
              <a:rPr lang="en-GB" dirty="0"/>
              <a:t>A </a:t>
            </a:r>
            <a:r>
              <a:rPr lang="en-GB" b="1" dirty="0"/>
              <a:t>genomic data processing pipeline</a:t>
            </a:r>
            <a:r>
              <a:rPr lang="en-GB" dirty="0"/>
              <a:t> is a structured sequence of computational steps used to </a:t>
            </a:r>
            <a:r>
              <a:rPr lang="en-GB" dirty="0" err="1"/>
              <a:t>analyze</a:t>
            </a:r>
            <a:r>
              <a:rPr lang="en-GB" dirty="0"/>
              <a:t> raw DNA or RNA sequencing data, typically obtained from next-generation sequencing (NGS) platforms. The goal is to transform raw reads into meaningful biological insights, such as identifying genetic variants, understanding gene expression, or detecting mutations.</a:t>
            </a:r>
            <a:endParaRPr lang="en-GB" b="1" dirty="0"/>
          </a:p>
          <a:p>
            <a:r>
              <a:rPr lang="en-GB" sz="1600" b="1" dirty="0"/>
              <a:t>Processing Genomic Data</a:t>
            </a:r>
            <a:r>
              <a:rPr lang="en-GB" sz="1600" dirty="0"/>
              <a:t>:</a:t>
            </a:r>
          </a:p>
          <a:p>
            <a:pPr marL="742950" lvl="1" indent="-285750">
              <a:buFont typeface="Wingdings" pitchFamily="2" charset="2"/>
              <a:buChar char="Ø"/>
            </a:pPr>
            <a:r>
              <a:rPr lang="en-GB" sz="1600" dirty="0"/>
              <a:t>Tasks include aligning DNA sequences, performing variant calling, and </a:t>
            </a:r>
            <a:r>
              <a:rPr lang="en-GB" sz="1600" b="1" dirty="0"/>
              <a:t>DNA sequence analysis</a:t>
            </a:r>
            <a:r>
              <a:rPr lang="en-GB" sz="1600" dirty="0"/>
              <a:t>.</a:t>
            </a:r>
          </a:p>
          <a:p>
            <a:r>
              <a:rPr lang="en-GB" sz="1600" b="1" dirty="0"/>
              <a:t>GPU Optimization</a:t>
            </a:r>
            <a:r>
              <a:rPr lang="en-GB" sz="1600" dirty="0"/>
              <a:t>:</a:t>
            </a:r>
          </a:p>
          <a:p>
            <a:pPr marL="742950" lvl="1" indent="-285750">
              <a:buFont typeface="Wingdings" pitchFamily="2" charset="2"/>
              <a:buChar char="Ø"/>
            </a:pPr>
            <a:r>
              <a:rPr lang="en-GB" sz="1600" dirty="0"/>
              <a:t>The large size of genomic datasets benefits from GPU acceleration during </a:t>
            </a:r>
            <a:r>
              <a:rPr lang="en-GB" sz="1600" b="1" dirty="0"/>
              <a:t>sequence alignment</a:t>
            </a:r>
            <a:r>
              <a:rPr lang="en-GB" sz="1600" dirty="0"/>
              <a:t> and </a:t>
            </a:r>
            <a:r>
              <a:rPr lang="en-GB" sz="1600" b="1" dirty="0"/>
              <a:t>genomic feature extraction</a:t>
            </a:r>
            <a:r>
              <a:rPr lang="en-GB" sz="1600" dirty="0"/>
              <a:t>.</a:t>
            </a:r>
          </a:p>
        </p:txBody>
      </p:sp>
      <p:pic>
        <p:nvPicPr>
          <p:cNvPr id="4" name="Picture 3" descr="A diagram of a diagram of data&#10;&#10;AI-generated content may be incorrect.">
            <a:extLst>
              <a:ext uri="{FF2B5EF4-FFF2-40B4-BE49-F238E27FC236}">
                <a16:creationId xmlns:a16="http://schemas.microsoft.com/office/drawing/2014/main" id="{B1AAC58E-3A87-B147-0BE2-22BF574CD606}"/>
              </a:ext>
            </a:extLst>
          </p:cNvPr>
          <p:cNvPicPr>
            <a:picLocks noChangeAspect="1"/>
          </p:cNvPicPr>
          <p:nvPr/>
        </p:nvPicPr>
        <p:blipFill>
          <a:blip r:embed="rId3"/>
          <a:stretch>
            <a:fillRect/>
          </a:stretch>
        </p:blipFill>
        <p:spPr>
          <a:xfrm>
            <a:off x="4700324" y="340961"/>
            <a:ext cx="4076612" cy="5007603"/>
          </a:xfrm>
          <a:prstGeom prst="rect">
            <a:avLst/>
          </a:prstGeom>
        </p:spPr>
      </p:pic>
    </p:spTree>
    <p:extLst>
      <p:ext uri="{BB962C8B-B14F-4D97-AF65-F5344CB8AC3E}">
        <p14:creationId xmlns:p14="http://schemas.microsoft.com/office/powerpoint/2010/main" val="47446382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60">
          <a:extLst>
            <a:ext uri="{FF2B5EF4-FFF2-40B4-BE49-F238E27FC236}">
              <a16:creationId xmlns:a16="http://schemas.microsoft.com/office/drawing/2014/main" id="{99DBEB7C-B117-3ED9-40B2-140627D55D44}"/>
            </a:ext>
          </a:extLst>
        </p:cNvPr>
        <p:cNvGrpSpPr/>
        <p:nvPr/>
      </p:nvGrpSpPr>
      <p:grpSpPr>
        <a:xfrm>
          <a:off x="0" y="0"/>
          <a:ext cx="0" cy="0"/>
          <a:chOff x="0" y="0"/>
          <a:chExt cx="0" cy="0"/>
        </a:xfrm>
      </p:grpSpPr>
      <p:sp>
        <p:nvSpPr>
          <p:cNvPr id="61" name="Google Shape;61;p4">
            <a:extLst>
              <a:ext uri="{FF2B5EF4-FFF2-40B4-BE49-F238E27FC236}">
                <a16:creationId xmlns:a16="http://schemas.microsoft.com/office/drawing/2014/main" id="{44AD301A-A132-A99E-2761-3FDBF565EEF8}"/>
              </a:ext>
            </a:extLst>
          </p:cNvPr>
          <p:cNvSpPr txBox="1">
            <a:spLocks noGrp="1"/>
          </p:cNvSpPr>
          <p:nvPr>
            <p:ph type="title"/>
          </p:nvPr>
        </p:nvSpPr>
        <p:spPr>
          <a:xfrm>
            <a:off x="407175" y="115841"/>
            <a:ext cx="8329650" cy="627900"/>
          </a:xfrm>
          <a:prstGeom prst="rect">
            <a:avLst/>
          </a:prstGeom>
          <a:noFill/>
          <a:ln>
            <a:noFill/>
          </a:ln>
        </p:spPr>
        <p:txBody>
          <a:bodyPr spcFirstLastPara="1" wrap="square" lIns="91425" tIns="91425" rIns="91425" bIns="91425" anchor="t" anchorCtr="0">
            <a:normAutofit fontScale="90000"/>
          </a:bodyPr>
          <a:lstStyle/>
          <a:p>
            <a:r>
              <a:rPr lang="en-GB" b="1" dirty="0"/>
              <a:t>CUDA Implementation </a:t>
            </a:r>
            <a:br>
              <a:rPr lang="en-GB" b="1" dirty="0"/>
            </a:br>
            <a:br>
              <a:rPr lang="en-GB" b="1" i="0" u="none" strike="noStrike" dirty="0">
                <a:solidFill>
                  <a:srgbClr val="7030A0"/>
                </a:solidFill>
                <a:effectLst/>
              </a:rPr>
            </a:br>
            <a:br>
              <a:rPr lang="en-GB" b="1" i="0" u="none" strike="noStrike" dirty="0">
                <a:solidFill>
                  <a:srgbClr val="7030A0"/>
                </a:solidFill>
                <a:effectLst/>
              </a:rPr>
            </a:br>
            <a:endParaRPr lang="en-GB" b="1" i="0" u="none" strike="noStrike" dirty="0">
              <a:solidFill>
                <a:srgbClr val="7030A0"/>
              </a:solidFill>
              <a:effectLst/>
            </a:endParaRPr>
          </a:p>
        </p:txBody>
      </p:sp>
      <p:sp>
        <p:nvSpPr>
          <p:cNvPr id="4" name="TextBox 3">
            <a:extLst>
              <a:ext uri="{FF2B5EF4-FFF2-40B4-BE49-F238E27FC236}">
                <a16:creationId xmlns:a16="http://schemas.microsoft.com/office/drawing/2014/main" id="{2C3929BF-21AD-E211-E8EC-D7E075566E61}"/>
              </a:ext>
            </a:extLst>
          </p:cNvPr>
          <p:cNvSpPr txBox="1"/>
          <p:nvPr/>
        </p:nvSpPr>
        <p:spPr>
          <a:xfrm>
            <a:off x="407175" y="820119"/>
            <a:ext cx="8674832" cy="4832092"/>
          </a:xfrm>
          <a:prstGeom prst="rect">
            <a:avLst/>
          </a:prstGeom>
          <a:noFill/>
        </p:spPr>
        <p:txBody>
          <a:bodyPr wrap="square">
            <a:spAutoFit/>
          </a:bodyPr>
          <a:lstStyle/>
          <a:p>
            <a:pPr>
              <a:buNone/>
            </a:pPr>
            <a:r>
              <a:rPr lang="en-GB" b="1" dirty="0"/>
              <a:t> Memory Allocation and Transfers</a:t>
            </a:r>
          </a:p>
          <a:p>
            <a:r>
              <a:rPr lang="en-GB" b="1" dirty="0"/>
              <a:t>Host (CPU) vs Device (GPU)</a:t>
            </a:r>
            <a:r>
              <a:rPr lang="en-GB" dirty="0"/>
              <a:t> memory.</a:t>
            </a:r>
          </a:p>
          <a:p>
            <a:r>
              <a:rPr lang="en-GB" dirty="0"/>
              <a:t>Types of memory:</a:t>
            </a:r>
          </a:p>
          <a:p>
            <a:pPr marL="457200" lvl="1"/>
            <a:r>
              <a:rPr lang="en-GB" dirty="0" err="1"/>
              <a:t>cudaMalloc</a:t>
            </a:r>
            <a:r>
              <a:rPr lang="en-GB" dirty="0"/>
              <a:t>(), </a:t>
            </a:r>
            <a:r>
              <a:rPr lang="en-GB" dirty="0" err="1"/>
              <a:t>cudaFree</a:t>
            </a:r>
            <a:r>
              <a:rPr lang="en-GB" dirty="0"/>
              <a:t>() – device memory</a:t>
            </a:r>
          </a:p>
          <a:p>
            <a:pPr marL="457200" lvl="1"/>
            <a:r>
              <a:rPr lang="en-GB" dirty="0" err="1"/>
              <a:t>cudaMemcpy</a:t>
            </a:r>
            <a:r>
              <a:rPr lang="en-GB" dirty="0"/>
              <a:t>() – host-device transfers</a:t>
            </a:r>
          </a:p>
          <a:p>
            <a:r>
              <a:rPr lang="en-GB" dirty="0"/>
              <a:t>Avoid excessive </a:t>
            </a:r>
            <a:r>
              <a:rPr lang="en-GB" dirty="0" err="1"/>
              <a:t>cudaMemcpy</a:t>
            </a:r>
            <a:r>
              <a:rPr lang="en-GB" dirty="0"/>
              <a:t>() calls to prevent bottlenecks.</a:t>
            </a:r>
          </a:p>
          <a:p>
            <a:pPr algn="ctr"/>
            <a:r>
              <a:rPr lang="en-GB" i="1" dirty="0">
                <a:solidFill>
                  <a:srgbClr val="C00000"/>
                </a:solidFill>
              </a:rPr>
              <a:t>float* </a:t>
            </a:r>
            <a:r>
              <a:rPr lang="en-GB" i="1" dirty="0" err="1">
                <a:solidFill>
                  <a:srgbClr val="C00000"/>
                </a:solidFill>
              </a:rPr>
              <a:t>d_data</a:t>
            </a:r>
            <a:r>
              <a:rPr lang="en-GB" i="1" dirty="0">
                <a:solidFill>
                  <a:srgbClr val="C00000"/>
                </a:solidFill>
              </a:rPr>
              <a:t>;</a:t>
            </a:r>
          </a:p>
          <a:p>
            <a:pPr algn="ctr"/>
            <a:r>
              <a:rPr lang="en-GB" i="1" dirty="0" err="1">
                <a:solidFill>
                  <a:srgbClr val="C00000"/>
                </a:solidFill>
              </a:rPr>
              <a:t>cudaMalloc</a:t>
            </a:r>
            <a:r>
              <a:rPr lang="en-GB" i="1" dirty="0">
                <a:solidFill>
                  <a:srgbClr val="C00000"/>
                </a:solidFill>
              </a:rPr>
              <a:t>(&amp;</a:t>
            </a:r>
            <a:r>
              <a:rPr lang="en-GB" i="1" dirty="0" err="1">
                <a:solidFill>
                  <a:srgbClr val="C00000"/>
                </a:solidFill>
              </a:rPr>
              <a:t>d_data</a:t>
            </a:r>
            <a:r>
              <a:rPr lang="en-GB" i="1" dirty="0">
                <a:solidFill>
                  <a:srgbClr val="C00000"/>
                </a:solidFill>
              </a:rPr>
              <a:t>, size * </a:t>
            </a:r>
            <a:r>
              <a:rPr lang="en-GB" i="1" dirty="0" err="1">
                <a:solidFill>
                  <a:srgbClr val="C00000"/>
                </a:solidFill>
              </a:rPr>
              <a:t>sizeof</a:t>
            </a:r>
            <a:r>
              <a:rPr lang="en-GB" i="1" dirty="0">
                <a:solidFill>
                  <a:srgbClr val="C00000"/>
                </a:solidFill>
              </a:rPr>
              <a:t>(float));</a:t>
            </a:r>
          </a:p>
          <a:p>
            <a:pPr algn="ctr"/>
            <a:r>
              <a:rPr lang="en-GB" i="1" dirty="0" err="1">
                <a:solidFill>
                  <a:srgbClr val="C00000"/>
                </a:solidFill>
              </a:rPr>
              <a:t>cudaMemcpy</a:t>
            </a:r>
            <a:r>
              <a:rPr lang="en-GB" i="1" dirty="0">
                <a:solidFill>
                  <a:srgbClr val="C00000"/>
                </a:solidFill>
              </a:rPr>
              <a:t>(</a:t>
            </a:r>
            <a:r>
              <a:rPr lang="en-GB" i="1" dirty="0" err="1">
                <a:solidFill>
                  <a:srgbClr val="C00000"/>
                </a:solidFill>
              </a:rPr>
              <a:t>d_data</a:t>
            </a:r>
            <a:r>
              <a:rPr lang="en-GB" i="1" dirty="0">
                <a:solidFill>
                  <a:srgbClr val="C00000"/>
                </a:solidFill>
              </a:rPr>
              <a:t>, </a:t>
            </a:r>
            <a:r>
              <a:rPr lang="en-GB" i="1" dirty="0" err="1">
                <a:solidFill>
                  <a:srgbClr val="C00000"/>
                </a:solidFill>
              </a:rPr>
              <a:t>h_data</a:t>
            </a:r>
            <a:r>
              <a:rPr lang="en-GB" i="1" dirty="0">
                <a:solidFill>
                  <a:srgbClr val="C00000"/>
                </a:solidFill>
              </a:rPr>
              <a:t>, size * </a:t>
            </a:r>
            <a:r>
              <a:rPr lang="en-GB" i="1" dirty="0" err="1">
                <a:solidFill>
                  <a:srgbClr val="C00000"/>
                </a:solidFill>
              </a:rPr>
              <a:t>sizeof</a:t>
            </a:r>
            <a:r>
              <a:rPr lang="en-GB" i="1" dirty="0">
                <a:solidFill>
                  <a:srgbClr val="C00000"/>
                </a:solidFill>
              </a:rPr>
              <a:t>(float), </a:t>
            </a:r>
            <a:r>
              <a:rPr lang="en-GB" i="1" dirty="0" err="1">
                <a:solidFill>
                  <a:srgbClr val="C00000"/>
                </a:solidFill>
              </a:rPr>
              <a:t>cudaMemcpyHostToDevice</a:t>
            </a:r>
            <a:r>
              <a:rPr lang="en-GB" i="1" dirty="0">
                <a:solidFill>
                  <a:srgbClr val="C00000"/>
                </a:solidFill>
              </a:rPr>
              <a:t>);</a:t>
            </a:r>
          </a:p>
          <a:p>
            <a:pPr>
              <a:buNone/>
            </a:pPr>
            <a:r>
              <a:rPr lang="en-GB" b="1" dirty="0"/>
              <a:t>Kernel Design Best Practices</a:t>
            </a:r>
          </a:p>
          <a:p>
            <a:r>
              <a:rPr lang="en-GB" dirty="0"/>
              <a:t>Kernel: GPU function executed in parallel by multiple threads.</a:t>
            </a:r>
          </a:p>
          <a:p>
            <a:r>
              <a:rPr lang="en-GB" dirty="0"/>
              <a:t>Best practices:</a:t>
            </a:r>
          </a:p>
          <a:p>
            <a:pPr marL="457200" lvl="1"/>
            <a:r>
              <a:rPr lang="en-GB" dirty="0"/>
              <a:t>Use </a:t>
            </a:r>
            <a:r>
              <a:rPr lang="en-GB" b="1" dirty="0"/>
              <a:t>grid-stride loops</a:t>
            </a:r>
            <a:r>
              <a:rPr lang="en-GB" dirty="0"/>
              <a:t>.</a:t>
            </a:r>
          </a:p>
          <a:p>
            <a:pPr marL="457200" lvl="1"/>
            <a:r>
              <a:rPr lang="en-GB" dirty="0"/>
              <a:t>Minimize </a:t>
            </a:r>
            <a:r>
              <a:rPr lang="en-GB" b="1" dirty="0"/>
              <a:t>divergence</a:t>
            </a:r>
            <a:r>
              <a:rPr lang="en-GB" dirty="0"/>
              <a:t> in warps.</a:t>
            </a:r>
          </a:p>
          <a:p>
            <a:pPr marL="457200" lvl="1"/>
            <a:r>
              <a:rPr lang="en-GB" dirty="0"/>
              <a:t>Prefer </a:t>
            </a:r>
            <a:r>
              <a:rPr lang="en-GB" b="1" dirty="0"/>
              <a:t>shared memory</a:t>
            </a:r>
            <a:r>
              <a:rPr lang="en-GB" dirty="0"/>
              <a:t> for local thread blocks.</a:t>
            </a:r>
          </a:p>
          <a:p>
            <a:pPr marL="457200" lvl="1"/>
            <a:r>
              <a:rPr lang="en-GB" dirty="0"/>
              <a:t>Avoid </a:t>
            </a:r>
            <a:r>
              <a:rPr lang="en-GB" b="1" dirty="0"/>
              <a:t>bank conflicts</a:t>
            </a:r>
            <a:r>
              <a:rPr lang="en-GB" dirty="0"/>
              <a:t> in shared memory.</a:t>
            </a:r>
          </a:p>
          <a:p>
            <a:pPr marL="457200" lvl="1" algn="ctr"/>
            <a:r>
              <a:rPr lang="en-GB" i="1" dirty="0">
                <a:solidFill>
                  <a:srgbClr val="C00000"/>
                </a:solidFill>
              </a:rPr>
              <a:t>__global__ void scale(float* data, float scale, int n) {</a:t>
            </a:r>
          </a:p>
          <a:p>
            <a:pPr marL="457200" lvl="1" algn="ctr"/>
            <a:r>
              <a:rPr lang="en-GB" i="1" dirty="0">
                <a:solidFill>
                  <a:srgbClr val="C00000"/>
                </a:solidFill>
              </a:rPr>
              <a:t>    int </a:t>
            </a:r>
            <a:r>
              <a:rPr lang="en-GB" i="1" dirty="0" err="1">
                <a:solidFill>
                  <a:srgbClr val="C00000"/>
                </a:solidFill>
              </a:rPr>
              <a:t>i</a:t>
            </a:r>
            <a:r>
              <a:rPr lang="en-GB" i="1" dirty="0">
                <a:solidFill>
                  <a:srgbClr val="C00000"/>
                </a:solidFill>
              </a:rPr>
              <a:t> = </a:t>
            </a:r>
            <a:r>
              <a:rPr lang="en-GB" i="1" dirty="0" err="1">
                <a:solidFill>
                  <a:srgbClr val="C00000"/>
                </a:solidFill>
              </a:rPr>
              <a:t>blockIdx.x</a:t>
            </a:r>
            <a:r>
              <a:rPr lang="en-GB" i="1" dirty="0">
                <a:solidFill>
                  <a:srgbClr val="C00000"/>
                </a:solidFill>
              </a:rPr>
              <a:t> * </a:t>
            </a:r>
            <a:r>
              <a:rPr lang="en-GB" i="1" dirty="0" err="1">
                <a:solidFill>
                  <a:srgbClr val="C00000"/>
                </a:solidFill>
              </a:rPr>
              <a:t>blockDim.x</a:t>
            </a:r>
            <a:r>
              <a:rPr lang="en-GB" i="1" dirty="0">
                <a:solidFill>
                  <a:srgbClr val="C00000"/>
                </a:solidFill>
              </a:rPr>
              <a:t> + </a:t>
            </a:r>
            <a:r>
              <a:rPr lang="en-GB" i="1" dirty="0" err="1">
                <a:solidFill>
                  <a:srgbClr val="C00000"/>
                </a:solidFill>
              </a:rPr>
              <a:t>threadIdx.x</a:t>
            </a:r>
            <a:r>
              <a:rPr lang="en-GB" i="1" dirty="0">
                <a:solidFill>
                  <a:srgbClr val="C00000"/>
                </a:solidFill>
              </a:rPr>
              <a:t>;</a:t>
            </a:r>
          </a:p>
          <a:p>
            <a:pPr marL="457200" lvl="1" algn="ctr"/>
            <a:r>
              <a:rPr lang="en-GB" i="1" dirty="0">
                <a:solidFill>
                  <a:srgbClr val="C00000"/>
                </a:solidFill>
              </a:rPr>
              <a:t>    if (</a:t>
            </a:r>
            <a:r>
              <a:rPr lang="en-GB" i="1" dirty="0" err="1">
                <a:solidFill>
                  <a:srgbClr val="C00000"/>
                </a:solidFill>
              </a:rPr>
              <a:t>i</a:t>
            </a:r>
            <a:r>
              <a:rPr lang="en-GB" i="1" dirty="0">
                <a:solidFill>
                  <a:srgbClr val="C00000"/>
                </a:solidFill>
              </a:rPr>
              <a:t> &lt; n) data[</a:t>
            </a:r>
            <a:r>
              <a:rPr lang="en-GB" i="1" dirty="0" err="1">
                <a:solidFill>
                  <a:srgbClr val="C00000"/>
                </a:solidFill>
              </a:rPr>
              <a:t>i</a:t>
            </a:r>
            <a:r>
              <a:rPr lang="en-GB" i="1" dirty="0">
                <a:solidFill>
                  <a:srgbClr val="C00000"/>
                </a:solidFill>
              </a:rPr>
              <a:t>] *= scale;</a:t>
            </a:r>
          </a:p>
          <a:p>
            <a:pPr marL="457200" lvl="1" algn="ctr"/>
            <a:r>
              <a:rPr lang="en-GB" i="1" dirty="0">
                <a:solidFill>
                  <a:srgbClr val="C00000"/>
                </a:solidFill>
              </a:rPr>
              <a:t>}</a:t>
            </a:r>
          </a:p>
          <a:p>
            <a:pPr marL="742950" lvl="1" indent="-285750">
              <a:buFont typeface="Arial" panose="020B0604020202020204" pitchFamily="34" charset="0"/>
              <a:buChar char="•"/>
            </a:pPr>
            <a:endParaRPr lang="en-GB" dirty="0"/>
          </a:p>
          <a:p>
            <a:pPr>
              <a:buFont typeface="Arial" panose="020B0604020202020204" pitchFamily="34" charset="0"/>
              <a:buChar char="•"/>
            </a:pPr>
            <a:endParaRPr lang="en-GB" dirty="0"/>
          </a:p>
        </p:txBody>
      </p:sp>
    </p:spTree>
    <p:extLst>
      <p:ext uri="{BB962C8B-B14F-4D97-AF65-F5344CB8AC3E}">
        <p14:creationId xmlns:p14="http://schemas.microsoft.com/office/powerpoint/2010/main" val="25887589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60">
          <a:extLst>
            <a:ext uri="{FF2B5EF4-FFF2-40B4-BE49-F238E27FC236}">
              <a16:creationId xmlns:a16="http://schemas.microsoft.com/office/drawing/2014/main" id="{A429287D-D6D4-5E68-3C91-536E7BD75354}"/>
            </a:ext>
          </a:extLst>
        </p:cNvPr>
        <p:cNvGrpSpPr/>
        <p:nvPr/>
      </p:nvGrpSpPr>
      <p:grpSpPr>
        <a:xfrm>
          <a:off x="0" y="0"/>
          <a:ext cx="0" cy="0"/>
          <a:chOff x="0" y="0"/>
          <a:chExt cx="0" cy="0"/>
        </a:xfrm>
      </p:grpSpPr>
      <p:sp>
        <p:nvSpPr>
          <p:cNvPr id="61" name="Google Shape;61;p4">
            <a:extLst>
              <a:ext uri="{FF2B5EF4-FFF2-40B4-BE49-F238E27FC236}">
                <a16:creationId xmlns:a16="http://schemas.microsoft.com/office/drawing/2014/main" id="{D53611E5-6D6D-DEB0-3124-2A9496C06196}"/>
              </a:ext>
            </a:extLst>
          </p:cNvPr>
          <p:cNvSpPr txBox="1">
            <a:spLocks noGrp="1"/>
          </p:cNvSpPr>
          <p:nvPr>
            <p:ph type="title"/>
          </p:nvPr>
        </p:nvSpPr>
        <p:spPr>
          <a:xfrm>
            <a:off x="407175" y="115841"/>
            <a:ext cx="8329650" cy="627900"/>
          </a:xfrm>
          <a:prstGeom prst="rect">
            <a:avLst/>
          </a:prstGeom>
          <a:noFill/>
          <a:ln>
            <a:noFill/>
          </a:ln>
        </p:spPr>
        <p:txBody>
          <a:bodyPr spcFirstLastPara="1" wrap="square" lIns="91425" tIns="91425" rIns="91425" bIns="91425" anchor="t" anchorCtr="0">
            <a:normAutofit fontScale="90000"/>
          </a:bodyPr>
          <a:lstStyle/>
          <a:p>
            <a:r>
              <a:rPr lang="en-GB" b="1" dirty="0"/>
              <a:t>CUDA Implementation </a:t>
            </a:r>
            <a:br>
              <a:rPr lang="en-GB" b="1" dirty="0"/>
            </a:br>
            <a:br>
              <a:rPr lang="en-GB" b="1" i="0" u="none" strike="noStrike" dirty="0">
                <a:solidFill>
                  <a:srgbClr val="7030A0"/>
                </a:solidFill>
                <a:effectLst/>
              </a:rPr>
            </a:br>
            <a:br>
              <a:rPr lang="en-GB" b="1" i="0" u="none" strike="noStrike" dirty="0">
                <a:solidFill>
                  <a:srgbClr val="7030A0"/>
                </a:solidFill>
                <a:effectLst/>
              </a:rPr>
            </a:br>
            <a:endParaRPr lang="en-GB" b="1" i="0" u="none" strike="noStrike" dirty="0">
              <a:solidFill>
                <a:srgbClr val="7030A0"/>
              </a:solidFill>
              <a:effectLst/>
            </a:endParaRPr>
          </a:p>
        </p:txBody>
      </p:sp>
      <p:sp>
        <p:nvSpPr>
          <p:cNvPr id="4" name="TextBox 3">
            <a:extLst>
              <a:ext uri="{FF2B5EF4-FFF2-40B4-BE49-F238E27FC236}">
                <a16:creationId xmlns:a16="http://schemas.microsoft.com/office/drawing/2014/main" id="{E4C4CB5A-14F7-2F10-3FA1-02636B59D6C0}"/>
              </a:ext>
            </a:extLst>
          </p:cNvPr>
          <p:cNvSpPr txBox="1"/>
          <p:nvPr/>
        </p:nvSpPr>
        <p:spPr>
          <a:xfrm>
            <a:off x="407175" y="820119"/>
            <a:ext cx="8674832" cy="3754874"/>
          </a:xfrm>
          <a:prstGeom prst="rect">
            <a:avLst/>
          </a:prstGeom>
          <a:noFill/>
        </p:spPr>
        <p:txBody>
          <a:bodyPr wrap="square">
            <a:spAutoFit/>
          </a:bodyPr>
          <a:lstStyle/>
          <a:p>
            <a:pPr>
              <a:buNone/>
            </a:pPr>
            <a:r>
              <a:rPr lang="en-GB" b="1" dirty="0"/>
              <a:t> </a:t>
            </a:r>
          </a:p>
          <a:p>
            <a:pPr>
              <a:buNone/>
            </a:pPr>
            <a:r>
              <a:rPr lang="en-GB" b="1" dirty="0"/>
              <a:t>Streams and Concurrency</a:t>
            </a:r>
          </a:p>
          <a:p>
            <a:pPr>
              <a:buFont typeface="Arial" panose="020B0604020202020204" pitchFamily="34" charset="0"/>
              <a:buChar char="•"/>
            </a:pPr>
            <a:r>
              <a:rPr lang="en-GB" dirty="0"/>
              <a:t>CUDA Streams = pipelines that allow overlapping data transfer and kernel execution.</a:t>
            </a:r>
          </a:p>
          <a:p>
            <a:pPr>
              <a:buFont typeface="Arial" panose="020B0604020202020204" pitchFamily="34" charset="0"/>
              <a:buChar char="•"/>
            </a:pPr>
            <a:r>
              <a:rPr lang="en-GB" dirty="0"/>
              <a:t>Enable </a:t>
            </a:r>
            <a:r>
              <a:rPr lang="en-GB" b="1" dirty="0"/>
              <a:t>asynchronous</a:t>
            </a:r>
            <a:r>
              <a:rPr lang="en-GB" dirty="0"/>
              <a:t> execution.</a:t>
            </a:r>
          </a:p>
          <a:p>
            <a:pPr>
              <a:buFont typeface="Arial" panose="020B0604020202020204" pitchFamily="34" charset="0"/>
              <a:buChar char="•"/>
            </a:pPr>
            <a:r>
              <a:rPr lang="en-GB" dirty="0"/>
              <a:t>Use </a:t>
            </a:r>
            <a:r>
              <a:rPr lang="en-GB" dirty="0" err="1"/>
              <a:t>cudaStreamCreate</a:t>
            </a:r>
            <a:r>
              <a:rPr lang="en-GB" dirty="0"/>
              <a:t>() and </a:t>
            </a:r>
            <a:r>
              <a:rPr lang="en-GB" dirty="0" err="1"/>
              <a:t>cudaMemcpyAsync</a:t>
            </a:r>
            <a:r>
              <a:rPr lang="en-GB" dirty="0"/>
              <a:t>().</a:t>
            </a:r>
          </a:p>
          <a:p>
            <a:pPr marL="457200" lvl="1" algn="ctr"/>
            <a:r>
              <a:rPr lang="en-GB" i="1" dirty="0" err="1">
                <a:solidFill>
                  <a:srgbClr val="C00000"/>
                </a:solidFill>
              </a:rPr>
              <a:t>cudaStream_t</a:t>
            </a:r>
            <a:r>
              <a:rPr lang="en-GB" i="1" dirty="0">
                <a:solidFill>
                  <a:srgbClr val="C00000"/>
                </a:solidFill>
              </a:rPr>
              <a:t> stream;</a:t>
            </a:r>
          </a:p>
          <a:p>
            <a:pPr marL="457200" lvl="1" algn="ctr"/>
            <a:r>
              <a:rPr lang="en-GB" i="1" dirty="0" err="1">
                <a:solidFill>
                  <a:srgbClr val="C00000"/>
                </a:solidFill>
              </a:rPr>
              <a:t>cudaStreamCreate</a:t>
            </a:r>
            <a:r>
              <a:rPr lang="en-GB" i="1" dirty="0">
                <a:solidFill>
                  <a:srgbClr val="C00000"/>
                </a:solidFill>
              </a:rPr>
              <a:t>(&amp;stream);</a:t>
            </a:r>
          </a:p>
          <a:p>
            <a:pPr marL="457200" lvl="1" algn="ctr"/>
            <a:r>
              <a:rPr lang="en-GB" i="1" dirty="0" err="1">
                <a:solidFill>
                  <a:srgbClr val="C00000"/>
                </a:solidFill>
              </a:rPr>
              <a:t>cudaMemcpyAsync</a:t>
            </a:r>
            <a:r>
              <a:rPr lang="en-GB" i="1" dirty="0">
                <a:solidFill>
                  <a:srgbClr val="C00000"/>
                </a:solidFill>
              </a:rPr>
              <a:t>(</a:t>
            </a:r>
            <a:r>
              <a:rPr lang="en-GB" i="1" dirty="0" err="1">
                <a:solidFill>
                  <a:srgbClr val="C00000"/>
                </a:solidFill>
              </a:rPr>
              <a:t>d_data</a:t>
            </a:r>
            <a:r>
              <a:rPr lang="en-GB" i="1" dirty="0">
                <a:solidFill>
                  <a:srgbClr val="C00000"/>
                </a:solidFill>
              </a:rPr>
              <a:t>, </a:t>
            </a:r>
            <a:r>
              <a:rPr lang="en-GB" i="1" dirty="0" err="1">
                <a:solidFill>
                  <a:srgbClr val="C00000"/>
                </a:solidFill>
              </a:rPr>
              <a:t>h_data</a:t>
            </a:r>
            <a:r>
              <a:rPr lang="en-GB" i="1" dirty="0">
                <a:solidFill>
                  <a:srgbClr val="C00000"/>
                </a:solidFill>
              </a:rPr>
              <a:t>, size * </a:t>
            </a:r>
            <a:r>
              <a:rPr lang="en-GB" i="1" dirty="0" err="1">
                <a:solidFill>
                  <a:srgbClr val="C00000"/>
                </a:solidFill>
              </a:rPr>
              <a:t>sizeof</a:t>
            </a:r>
            <a:r>
              <a:rPr lang="en-GB" i="1" dirty="0">
                <a:solidFill>
                  <a:srgbClr val="C00000"/>
                </a:solidFill>
              </a:rPr>
              <a:t>(float), </a:t>
            </a:r>
            <a:r>
              <a:rPr lang="en-GB" i="1" dirty="0" err="1">
                <a:solidFill>
                  <a:srgbClr val="C00000"/>
                </a:solidFill>
              </a:rPr>
              <a:t>cudaMemcpyHostToDevice</a:t>
            </a:r>
            <a:r>
              <a:rPr lang="en-GB" i="1" dirty="0">
                <a:solidFill>
                  <a:srgbClr val="C00000"/>
                </a:solidFill>
              </a:rPr>
              <a:t>, stream);</a:t>
            </a:r>
          </a:p>
          <a:p>
            <a:pPr marL="457200" lvl="1" algn="ctr"/>
            <a:r>
              <a:rPr lang="en-GB" i="1" dirty="0">
                <a:solidFill>
                  <a:schemeClr val="tx1"/>
                </a:solidFill>
              </a:rPr>
              <a:t>Where,</a:t>
            </a:r>
          </a:p>
          <a:p>
            <a:pPr algn="ctr"/>
            <a:r>
              <a:rPr lang="en-GB" dirty="0" err="1"/>
              <a:t>d_data</a:t>
            </a:r>
            <a:r>
              <a:rPr lang="en-GB" dirty="0"/>
              <a:t>: destination pointer in </a:t>
            </a:r>
            <a:r>
              <a:rPr lang="en-GB" b="1" dirty="0"/>
              <a:t>device (GPU)</a:t>
            </a:r>
            <a:r>
              <a:rPr lang="en-GB" dirty="0"/>
              <a:t> memory.</a:t>
            </a:r>
          </a:p>
          <a:p>
            <a:pPr algn="ctr"/>
            <a:r>
              <a:rPr lang="en-GB" dirty="0" err="1"/>
              <a:t>h_data</a:t>
            </a:r>
            <a:r>
              <a:rPr lang="en-GB" dirty="0"/>
              <a:t>: source pointer in </a:t>
            </a:r>
            <a:r>
              <a:rPr lang="en-GB" b="1" dirty="0"/>
              <a:t>host (CPU)</a:t>
            </a:r>
            <a:r>
              <a:rPr lang="en-GB" dirty="0"/>
              <a:t> memory.</a:t>
            </a:r>
          </a:p>
          <a:p>
            <a:pPr algn="ctr"/>
            <a:r>
              <a:rPr lang="en-GB" dirty="0"/>
              <a:t>size * </a:t>
            </a:r>
            <a:r>
              <a:rPr lang="en-GB" dirty="0" err="1"/>
              <a:t>sizeof</a:t>
            </a:r>
            <a:r>
              <a:rPr lang="en-GB" dirty="0"/>
              <a:t>(float): number of bytes to copy.</a:t>
            </a:r>
          </a:p>
          <a:p>
            <a:pPr algn="ctr"/>
            <a:r>
              <a:rPr lang="en-GB" dirty="0" err="1"/>
              <a:t>cudaMemcpyHostToDevice</a:t>
            </a:r>
            <a:r>
              <a:rPr lang="en-GB" dirty="0"/>
              <a:t>: direction of data transfer.</a:t>
            </a:r>
          </a:p>
          <a:p>
            <a:pPr algn="ctr"/>
            <a:r>
              <a:rPr lang="en-GB" dirty="0"/>
              <a:t>stream: CUDA stream in which the copy should be scheduled.</a:t>
            </a:r>
          </a:p>
          <a:p>
            <a:pPr marL="457200" lvl="1" algn="ctr"/>
            <a:endParaRPr lang="en-GB" i="1" dirty="0">
              <a:solidFill>
                <a:srgbClr val="C00000"/>
              </a:solidFill>
            </a:endParaRPr>
          </a:p>
          <a:p>
            <a:pPr marL="742950" lvl="1" indent="-285750">
              <a:buFont typeface="Arial" panose="020B0604020202020204" pitchFamily="34" charset="0"/>
              <a:buChar char="•"/>
            </a:pPr>
            <a:endParaRPr lang="en-GB" dirty="0"/>
          </a:p>
          <a:p>
            <a:pPr>
              <a:buFont typeface="Arial" panose="020B0604020202020204" pitchFamily="34" charset="0"/>
              <a:buChar char="•"/>
            </a:pPr>
            <a:endParaRPr lang="en-GB" dirty="0"/>
          </a:p>
        </p:txBody>
      </p:sp>
    </p:spTree>
    <p:extLst>
      <p:ext uri="{BB962C8B-B14F-4D97-AF65-F5344CB8AC3E}">
        <p14:creationId xmlns:p14="http://schemas.microsoft.com/office/powerpoint/2010/main" val="33344632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60">
          <a:extLst>
            <a:ext uri="{FF2B5EF4-FFF2-40B4-BE49-F238E27FC236}">
              <a16:creationId xmlns:a16="http://schemas.microsoft.com/office/drawing/2014/main" id="{F04F1832-DFBB-34F7-0CB2-CB144A813E24}"/>
            </a:ext>
          </a:extLst>
        </p:cNvPr>
        <p:cNvGrpSpPr/>
        <p:nvPr/>
      </p:nvGrpSpPr>
      <p:grpSpPr>
        <a:xfrm>
          <a:off x="0" y="0"/>
          <a:ext cx="0" cy="0"/>
          <a:chOff x="0" y="0"/>
          <a:chExt cx="0" cy="0"/>
        </a:xfrm>
      </p:grpSpPr>
      <p:sp>
        <p:nvSpPr>
          <p:cNvPr id="61" name="Google Shape;61;p4">
            <a:extLst>
              <a:ext uri="{FF2B5EF4-FFF2-40B4-BE49-F238E27FC236}">
                <a16:creationId xmlns:a16="http://schemas.microsoft.com/office/drawing/2014/main" id="{03FF7185-B63E-D2D8-C652-AABB88EA7671}"/>
              </a:ext>
            </a:extLst>
          </p:cNvPr>
          <p:cNvSpPr txBox="1">
            <a:spLocks noGrp="1"/>
          </p:cNvSpPr>
          <p:nvPr>
            <p:ph type="title"/>
          </p:nvPr>
        </p:nvSpPr>
        <p:spPr>
          <a:xfrm>
            <a:off x="457200" y="445025"/>
            <a:ext cx="8329650" cy="627900"/>
          </a:xfrm>
          <a:prstGeom prst="rect">
            <a:avLst/>
          </a:prstGeom>
          <a:noFill/>
          <a:ln>
            <a:noFill/>
          </a:ln>
        </p:spPr>
        <p:txBody>
          <a:bodyPr spcFirstLastPara="1" wrap="square" lIns="91425" tIns="91425" rIns="91425" bIns="91425" anchor="t" anchorCtr="0">
            <a:normAutofit fontScale="90000"/>
          </a:bodyPr>
          <a:lstStyle/>
          <a:p>
            <a:pPr rtl="0"/>
            <a:r>
              <a:rPr lang="en-GB" b="1" dirty="0"/>
              <a:t>Frameworks</a:t>
            </a:r>
            <a:br>
              <a:rPr lang="en-GB" b="1" dirty="0"/>
            </a:br>
            <a:br>
              <a:rPr lang="en-GB" b="1" i="0" u="none" strike="noStrike" dirty="0">
                <a:solidFill>
                  <a:srgbClr val="000000"/>
                </a:solidFill>
                <a:effectLst/>
              </a:rPr>
            </a:br>
            <a:br>
              <a:rPr lang="en-GB" b="1" i="0" u="none" strike="noStrike" dirty="0">
                <a:solidFill>
                  <a:srgbClr val="404040"/>
                </a:solidFill>
                <a:effectLst/>
                <a:latin typeface="Inter"/>
              </a:rPr>
            </a:br>
            <a:endParaRPr lang="en-GB" b="1" i="0" u="none" strike="noStrike" dirty="0">
              <a:solidFill>
                <a:srgbClr val="404040"/>
              </a:solidFill>
              <a:effectLst/>
              <a:latin typeface="Inter"/>
            </a:endParaRPr>
          </a:p>
        </p:txBody>
      </p:sp>
      <p:sp>
        <p:nvSpPr>
          <p:cNvPr id="3" name="TextBox 2">
            <a:extLst>
              <a:ext uri="{FF2B5EF4-FFF2-40B4-BE49-F238E27FC236}">
                <a16:creationId xmlns:a16="http://schemas.microsoft.com/office/drawing/2014/main" id="{E5282575-ACCC-99EB-8BF0-E27EBD878964}"/>
              </a:ext>
            </a:extLst>
          </p:cNvPr>
          <p:cNvSpPr txBox="1"/>
          <p:nvPr/>
        </p:nvSpPr>
        <p:spPr>
          <a:xfrm>
            <a:off x="457199" y="1137834"/>
            <a:ext cx="6059837" cy="3046988"/>
          </a:xfrm>
          <a:prstGeom prst="rect">
            <a:avLst/>
          </a:prstGeom>
          <a:noFill/>
        </p:spPr>
        <p:txBody>
          <a:bodyPr wrap="square">
            <a:spAutoFit/>
          </a:bodyPr>
          <a:lstStyle/>
          <a:p>
            <a:pPr>
              <a:buNone/>
            </a:pPr>
            <a:r>
              <a:rPr lang="en-GB" sz="1600" b="1" dirty="0"/>
              <a:t>RAPIDS</a:t>
            </a:r>
            <a:r>
              <a:rPr lang="en-GB" sz="1600" dirty="0"/>
              <a:t> is a GPU-accelerated data science ecosystem based on CUDA.</a:t>
            </a:r>
          </a:p>
          <a:p>
            <a:pPr marL="285750" indent="-285750">
              <a:buFont typeface="Wingdings" pitchFamily="2" charset="2"/>
              <a:buChar char="Ø"/>
            </a:pPr>
            <a:r>
              <a:rPr lang="en-GB" sz="1600" dirty="0" err="1"/>
              <a:t>cuDF</a:t>
            </a:r>
            <a:r>
              <a:rPr lang="en-GB" sz="1600" dirty="0"/>
              <a:t>: </a:t>
            </a:r>
            <a:r>
              <a:rPr lang="en-GB" sz="1600" dirty="0" err="1"/>
              <a:t>DataFrame</a:t>
            </a:r>
            <a:r>
              <a:rPr lang="en-GB" sz="1600" dirty="0"/>
              <a:t>-like operations (like pandas but on GPU)</a:t>
            </a:r>
          </a:p>
          <a:p>
            <a:pPr marL="285750" indent="-285750">
              <a:buFont typeface="Wingdings" pitchFamily="2" charset="2"/>
              <a:buChar char="Ø"/>
            </a:pPr>
            <a:r>
              <a:rPr lang="en-GB" sz="1600" dirty="0" err="1"/>
              <a:t>cuML</a:t>
            </a:r>
            <a:r>
              <a:rPr lang="en-GB" sz="1600" dirty="0"/>
              <a:t>: GPU-accelerated ML algorithms (like scikit-learn)</a:t>
            </a:r>
          </a:p>
          <a:p>
            <a:pPr marL="285750" indent="-285750">
              <a:buFont typeface="Wingdings" pitchFamily="2" charset="2"/>
              <a:buChar char="Ø"/>
            </a:pPr>
            <a:r>
              <a:rPr lang="en-GB" sz="1600" dirty="0" err="1"/>
              <a:t>cuGraph</a:t>
            </a:r>
            <a:r>
              <a:rPr lang="en-GB" sz="1600" dirty="0"/>
              <a:t>: Graph algorithms (like </a:t>
            </a:r>
            <a:r>
              <a:rPr lang="en-GB" sz="1600" dirty="0" err="1"/>
              <a:t>NetworkX</a:t>
            </a:r>
            <a:r>
              <a:rPr lang="en-GB" sz="1600" dirty="0"/>
              <a:t> but GPU-based)</a:t>
            </a:r>
          </a:p>
          <a:p>
            <a:pPr>
              <a:buNone/>
            </a:pPr>
            <a:r>
              <a:rPr lang="en-GB" sz="1600" b="1" dirty="0"/>
              <a:t>TensorFlow Data API with GPU</a:t>
            </a:r>
          </a:p>
          <a:p>
            <a:pPr marL="285750" indent="-285750">
              <a:buFont typeface="Wingdings" pitchFamily="2" charset="2"/>
              <a:buChar char="Ø"/>
            </a:pPr>
            <a:r>
              <a:rPr lang="en-GB" sz="1600" dirty="0"/>
              <a:t>TensorFlow pipelines can be GPU-accelerated using </a:t>
            </a:r>
            <a:r>
              <a:rPr lang="en-GB" sz="1600" dirty="0" err="1"/>
              <a:t>tf.data</a:t>
            </a:r>
            <a:r>
              <a:rPr lang="en-GB" sz="1600" dirty="0"/>
              <a:t> API and efficient </a:t>
            </a:r>
            <a:r>
              <a:rPr lang="en-GB" sz="1600" dirty="0" err="1"/>
              <a:t>tf.function</a:t>
            </a:r>
            <a:r>
              <a:rPr lang="en-GB" sz="1600" dirty="0"/>
              <a:t>.</a:t>
            </a:r>
          </a:p>
          <a:p>
            <a:pPr marL="285750" indent="-285750">
              <a:buFont typeface="Wingdings" pitchFamily="2" charset="2"/>
              <a:buChar char="Ø"/>
            </a:pPr>
            <a:r>
              <a:rPr lang="en-GB" sz="1600" b="1" dirty="0" err="1"/>
              <a:t>PyTorch</a:t>
            </a:r>
            <a:r>
              <a:rPr lang="en-GB" sz="1600" b="1" dirty="0"/>
              <a:t> </a:t>
            </a:r>
            <a:r>
              <a:rPr lang="en-GB" sz="1600" b="1" dirty="0" err="1"/>
              <a:t>DataLoader</a:t>
            </a:r>
            <a:r>
              <a:rPr lang="en-GB" sz="1600" b="1" dirty="0"/>
              <a:t> Optimizations</a:t>
            </a:r>
          </a:p>
          <a:p>
            <a:pPr marL="285750" indent="-285750">
              <a:buFont typeface="Wingdings" pitchFamily="2" charset="2"/>
              <a:buChar char="Ø"/>
            </a:pPr>
            <a:r>
              <a:rPr lang="en-GB" sz="1600" dirty="0"/>
              <a:t>Use </a:t>
            </a:r>
            <a:r>
              <a:rPr lang="en-GB" sz="1600" dirty="0" err="1"/>
              <a:t>num_workers</a:t>
            </a:r>
            <a:r>
              <a:rPr lang="en-GB" sz="1600" dirty="0"/>
              <a:t> &gt; 0 and </a:t>
            </a:r>
            <a:r>
              <a:rPr lang="en-GB" sz="1600" dirty="0" err="1"/>
              <a:t>pin_memory</a:t>
            </a:r>
            <a:r>
              <a:rPr lang="en-GB" sz="1600" dirty="0"/>
              <a:t>=True in </a:t>
            </a:r>
            <a:r>
              <a:rPr lang="en-GB" sz="1600" dirty="0" err="1"/>
              <a:t>DataLoader</a:t>
            </a:r>
            <a:r>
              <a:rPr lang="en-GB" sz="1600" dirty="0"/>
              <a:t>.</a:t>
            </a:r>
          </a:p>
          <a:p>
            <a:pPr marL="285750" indent="-285750">
              <a:buFont typeface="Wingdings" pitchFamily="2" charset="2"/>
              <a:buChar char="Ø"/>
            </a:pPr>
            <a:r>
              <a:rPr lang="en-GB" sz="1600" dirty="0"/>
              <a:t>Move batches to GPU using .to(device).</a:t>
            </a:r>
          </a:p>
          <a:p>
            <a:endParaRPr lang="en-GB" sz="1600" dirty="0"/>
          </a:p>
        </p:txBody>
      </p:sp>
    </p:spTree>
    <p:extLst>
      <p:ext uri="{BB962C8B-B14F-4D97-AF65-F5344CB8AC3E}">
        <p14:creationId xmlns:p14="http://schemas.microsoft.com/office/powerpoint/2010/main" val="143108373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60">
          <a:extLst>
            <a:ext uri="{FF2B5EF4-FFF2-40B4-BE49-F238E27FC236}">
              <a16:creationId xmlns:a16="http://schemas.microsoft.com/office/drawing/2014/main" id="{8B9298FB-1D7F-3764-35B0-48661522F653}"/>
            </a:ext>
          </a:extLst>
        </p:cNvPr>
        <p:cNvGrpSpPr/>
        <p:nvPr/>
      </p:nvGrpSpPr>
      <p:grpSpPr>
        <a:xfrm>
          <a:off x="0" y="0"/>
          <a:ext cx="0" cy="0"/>
          <a:chOff x="0" y="0"/>
          <a:chExt cx="0" cy="0"/>
        </a:xfrm>
      </p:grpSpPr>
      <p:sp>
        <p:nvSpPr>
          <p:cNvPr id="61" name="Google Shape;61;p4">
            <a:extLst>
              <a:ext uri="{FF2B5EF4-FFF2-40B4-BE49-F238E27FC236}">
                <a16:creationId xmlns:a16="http://schemas.microsoft.com/office/drawing/2014/main" id="{17C1302D-20E8-16B6-47D3-618F367AD865}"/>
              </a:ext>
            </a:extLst>
          </p:cNvPr>
          <p:cNvSpPr txBox="1">
            <a:spLocks noGrp="1"/>
          </p:cNvSpPr>
          <p:nvPr>
            <p:ph type="title"/>
          </p:nvPr>
        </p:nvSpPr>
        <p:spPr>
          <a:xfrm>
            <a:off x="457200" y="445025"/>
            <a:ext cx="8329650" cy="627900"/>
          </a:xfrm>
          <a:prstGeom prst="rect">
            <a:avLst/>
          </a:prstGeom>
          <a:noFill/>
          <a:ln>
            <a:noFill/>
          </a:ln>
        </p:spPr>
        <p:txBody>
          <a:bodyPr spcFirstLastPara="1" wrap="square" lIns="91425" tIns="91425" rIns="91425" bIns="91425" anchor="t" anchorCtr="0">
            <a:normAutofit fontScale="90000"/>
          </a:bodyPr>
          <a:lstStyle/>
          <a:p>
            <a:pPr rtl="0"/>
            <a:r>
              <a:rPr lang="en-GB" dirty="0"/>
              <a:t>CPU Vs GPU accelerated Approach</a:t>
            </a:r>
            <a:br>
              <a:rPr lang="en-GB" b="1" dirty="0"/>
            </a:br>
            <a:br>
              <a:rPr lang="en-GB" b="1" i="0" u="none" strike="noStrike" dirty="0">
                <a:solidFill>
                  <a:srgbClr val="000000"/>
                </a:solidFill>
                <a:effectLst/>
              </a:rPr>
            </a:br>
            <a:br>
              <a:rPr lang="en-GB" b="1" i="0" u="none" strike="noStrike" dirty="0">
                <a:solidFill>
                  <a:srgbClr val="404040"/>
                </a:solidFill>
                <a:effectLst/>
                <a:latin typeface="Inter"/>
              </a:rPr>
            </a:br>
            <a:endParaRPr lang="en-GB" b="1" i="0" u="none" strike="noStrike" dirty="0">
              <a:solidFill>
                <a:srgbClr val="404040"/>
              </a:solidFill>
              <a:effectLst/>
              <a:latin typeface="Inter"/>
            </a:endParaRPr>
          </a:p>
        </p:txBody>
      </p:sp>
      <p:graphicFrame>
        <p:nvGraphicFramePr>
          <p:cNvPr id="2" name="Table 1">
            <a:extLst>
              <a:ext uri="{FF2B5EF4-FFF2-40B4-BE49-F238E27FC236}">
                <a16:creationId xmlns:a16="http://schemas.microsoft.com/office/drawing/2014/main" id="{CDEC8099-51F8-D9B1-0DB4-614B17247E21}"/>
              </a:ext>
            </a:extLst>
          </p:cNvPr>
          <p:cNvGraphicFramePr>
            <a:graphicFrameLocks noGrp="1"/>
          </p:cNvGraphicFramePr>
          <p:nvPr>
            <p:extLst>
              <p:ext uri="{D42A27DB-BD31-4B8C-83A1-F6EECF244321}">
                <p14:modId xmlns:p14="http://schemas.microsoft.com/office/powerpoint/2010/main" val="2575140705"/>
              </p:ext>
            </p:extLst>
          </p:nvPr>
        </p:nvGraphicFramePr>
        <p:xfrm>
          <a:off x="311149" y="1633726"/>
          <a:ext cx="8521701" cy="1524000"/>
        </p:xfrm>
        <a:graphic>
          <a:graphicData uri="http://schemas.openxmlformats.org/drawingml/2006/table">
            <a:tbl>
              <a:tblPr>
                <a:tableStyleId>{35758FB7-9AC5-4552-8A53-C91805E547FA}</a:tableStyleId>
              </a:tblPr>
              <a:tblGrid>
                <a:gridCol w="2840567">
                  <a:extLst>
                    <a:ext uri="{9D8B030D-6E8A-4147-A177-3AD203B41FA5}">
                      <a16:colId xmlns:a16="http://schemas.microsoft.com/office/drawing/2014/main" val="4068572194"/>
                    </a:ext>
                  </a:extLst>
                </a:gridCol>
                <a:gridCol w="2840567">
                  <a:extLst>
                    <a:ext uri="{9D8B030D-6E8A-4147-A177-3AD203B41FA5}">
                      <a16:colId xmlns:a16="http://schemas.microsoft.com/office/drawing/2014/main" val="2931576561"/>
                    </a:ext>
                  </a:extLst>
                </a:gridCol>
                <a:gridCol w="2840567">
                  <a:extLst>
                    <a:ext uri="{9D8B030D-6E8A-4147-A177-3AD203B41FA5}">
                      <a16:colId xmlns:a16="http://schemas.microsoft.com/office/drawing/2014/main" val="3611234176"/>
                    </a:ext>
                  </a:extLst>
                </a:gridCol>
              </a:tblGrid>
              <a:tr h="304800">
                <a:tc>
                  <a:txBody>
                    <a:bodyPr/>
                    <a:lstStyle/>
                    <a:p>
                      <a:r>
                        <a:rPr lang="en-GB" sz="1400"/>
                        <a:t>Topic</a:t>
                      </a:r>
                    </a:p>
                  </a:txBody>
                  <a:tcPr anchor="ctr"/>
                </a:tc>
                <a:tc>
                  <a:txBody>
                    <a:bodyPr/>
                    <a:lstStyle/>
                    <a:p>
                      <a:r>
                        <a:rPr lang="en-GB" sz="1400"/>
                        <a:t>CPU Approach</a:t>
                      </a:r>
                    </a:p>
                  </a:txBody>
                  <a:tcPr anchor="ctr"/>
                </a:tc>
                <a:tc>
                  <a:txBody>
                    <a:bodyPr/>
                    <a:lstStyle/>
                    <a:p>
                      <a:r>
                        <a:rPr lang="en-GB" sz="1400"/>
                        <a:t>GPU Accelerated Approach</a:t>
                      </a:r>
                    </a:p>
                  </a:txBody>
                  <a:tcPr anchor="ctr"/>
                </a:tc>
                <a:extLst>
                  <a:ext uri="{0D108BD9-81ED-4DB2-BD59-A6C34878D82A}">
                    <a16:rowId xmlns:a16="http://schemas.microsoft.com/office/drawing/2014/main" val="1450112956"/>
                  </a:ext>
                </a:extLst>
              </a:tr>
              <a:tr h="304800">
                <a:tc>
                  <a:txBody>
                    <a:bodyPr/>
                    <a:lstStyle/>
                    <a:p>
                      <a:r>
                        <a:rPr lang="en-GB" sz="1400"/>
                        <a:t>Memory Handling</a:t>
                      </a:r>
                    </a:p>
                  </a:txBody>
                  <a:tcPr anchor="ctr"/>
                </a:tc>
                <a:tc>
                  <a:txBody>
                    <a:bodyPr/>
                    <a:lstStyle/>
                    <a:p>
                      <a:r>
                        <a:rPr lang="en-GB" sz="1400" dirty="0"/>
                        <a:t>Simple but slower</a:t>
                      </a:r>
                    </a:p>
                  </a:txBody>
                  <a:tcPr anchor="ctr"/>
                </a:tc>
                <a:tc>
                  <a:txBody>
                    <a:bodyPr/>
                    <a:lstStyle/>
                    <a:p>
                      <a:r>
                        <a:rPr lang="en-GB" sz="1400"/>
                        <a:t>Needs management but faster</a:t>
                      </a:r>
                    </a:p>
                  </a:txBody>
                  <a:tcPr anchor="ctr"/>
                </a:tc>
                <a:extLst>
                  <a:ext uri="{0D108BD9-81ED-4DB2-BD59-A6C34878D82A}">
                    <a16:rowId xmlns:a16="http://schemas.microsoft.com/office/drawing/2014/main" val="1229183350"/>
                  </a:ext>
                </a:extLst>
              </a:tr>
              <a:tr h="304800">
                <a:tc>
                  <a:txBody>
                    <a:bodyPr/>
                    <a:lstStyle/>
                    <a:p>
                      <a:r>
                        <a:rPr lang="en-GB" sz="1400"/>
                        <a:t>Data Processing (ETL)</a:t>
                      </a:r>
                    </a:p>
                  </a:txBody>
                  <a:tcPr anchor="ctr"/>
                </a:tc>
                <a:tc>
                  <a:txBody>
                    <a:bodyPr/>
                    <a:lstStyle/>
                    <a:p>
                      <a:r>
                        <a:rPr lang="en-GB" sz="1400"/>
                        <a:t>Pandas + NumPy</a:t>
                      </a:r>
                    </a:p>
                  </a:txBody>
                  <a:tcPr anchor="ctr"/>
                </a:tc>
                <a:tc>
                  <a:txBody>
                    <a:bodyPr/>
                    <a:lstStyle/>
                    <a:p>
                      <a:r>
                        <a:rPr lang="en-GB" sz="1400"/>
                        <a:t>cuDF + cuML</a:t>
                      </a:r>
                    </a:p>
                  </a:txBody>
                  <a:tcPr anchor="ctr"/>
                </a:tc>
                <a:extLst>
                  <a:ext uri="{0D108BD9-81ED-4DB2-BD59-A6C34878D82A}">
                    <a16:rowId xmlns:a16="http://schemas.microsoft.com/office/drawing/2014/main" val="3481680158"/>
                  </a:ext>
                </a:extLst>
              </a:tr>
              <a:tr h="304800">
                <a:tc>
                  <a:txBody>
                    <a:bodyPr/>
                    <a:lstStyle/>
                    <a:p>
                      <a:r>
                        <a:rPr lang="en-GB" sz="1400"/>
                        <a:t>Model Training</a:t>
                      </a:r>
                    </a:p>
                  </a:txBody>
                  <a:tcPr anchor="ctr"/>
                </a:tc>
                <a:tc>
                  <a:txBody>
                    <a:bodyPr/>
                    <a:lstStyle/>
                    <a:p>
                      <a:r>
                        <a:rPr lang="en-GB" sz="1400"/>
                        <a:t>scikit-learn</a:t>
                      </a:r>
                    </a:p>
                  </a:txBody>
                  <a:tcPr anchor="ctr"/>
                </a:tc>
                <a:tc>
                  <a:txBody>
                    <a:bodyPr/>
                    <a:lstStyle/>
                    <a:p>
                      <a:r>
                        <a:rPr lang="en-GB" sz="1400"/>
                        <a:t>cuML / TensorFlow / PyTorch</a:t>
                      </a:r>
                    </a:p>
                  </a:txBody>
                  <a:tcPr anchor="ctr"/>
                </a:tc>
                <a:extLst>
                  <a:ext uri="{0D108BD9-81ED-4DB2-BD59-A6C34878D82A}">
                    <a16:rowId xmlns:a16="http://schemas.microsoft.com/office/drawing/2014/main" val="1715949808"/>
                  </a:ext>
                </a:extLst>
              </a:tr>
              <a:tr h="304800">
                <a:tc>
                  <a:txBody>
                    <a:bodyPr/>
                    <a:lstStyle/>
                    <a:p>
                      <a:r>
                        <a:rPr lang="en-GB" sz="1400"/>
                        <a:t>Parallel Execution</a:t>
                      </a:r>
                    </a:p>
                  </a:txBody>
                  <a:tcPr anchor="ctr"/>
                </a:tc>
                <a:tc>
                  <a:txBody>
                    <a:bodyPr/>
                    <a:lstStyle/>
                    <a:p>
                      <a:r>
                        <a:rPr lang="en-GB" sz="1400"/>
                        <a:t>Limited</a:t>
                      </a:r>
                    </a:p>
                  </a:txBody>
                  <a:tcPr anchor="ctr"/>
                </a:tc>
                <a:tc>
                  <a:txBody>
                    <a:bodyPr/>
                    <a:lstStyle/>
                    <a:p>
                      <a:r>
                        <a:rPr lang="en-GB" sz="1400" dirty="0"/>
                        <a:t>Massive via thousands of cores</a:t>
                      </a:r>
                    </a:p>
                  </a:txBody>
                  <a:tcPr anchor="ctr"/>
                </a:tc>
                <a:extLst>
                  <a:ext uri="{0D108BD9-81ED-4DB2-BD59-A6C34878D82A}">
                    <a16:rowId xmlns:a16="http://schemas.microsoft.com/office/drawing/2014/main" val="3310649636"/>
                  </a:ext>
                </a:extLst>
              </a:tr>
            </a:tbl>
          </a:graphicData>
        </a:graphic>
      </p:graphicFrame>
    </p:spTree>
    <p:extLst>
      <p:ext uri="{BB962C8B-B14F-4D97-AF65-F5344CB8AC3E}">
        <p14:creationId xmlns:p14="http://schemas.microsoft.com/office/powerpoint/2010/main" val="354268353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60">
          <a:extLst>
            <a:ext uri="{FF2B5EF4-FFF2-40B4-BE49-F238E27FC236}">
              <a16:creationId xmlns:a16="http://schemas.microsoft.com/office/drawing/2014/main" id="{CFC2C86D-065B-4FD0-922A-D785E2F5F1EB}"/>
            </a:ext>
          </a:extLst>
        </p:cNvPr>
        <p:cNvGrpSpPr/>
        <p:nvPr/>
      </p:nvGrpSpPr>
      <p:grpSpPr>
        <a:xfrm>
          <a:off x="0" y="0"/>
          <a:ext cx="0" cy="0"/>
          <a:chOff x="0" y="0"/>
          <a:chExt cx="0" cy="0"/>
        </a:xfrm>
      </p:grpSpPr>
      <p:sp>
        <p:nvSpPr>
          <p:cNvPr id="61" name="Google Shape;61;p4">
            <a:extLst>
              <a:ext uri="{FF2B5EF4-FFF2-40B4-BE49-F238E27FC236}">
                <a16:creationId xmlns:a16="http://schemas.microsoft.com/office/drawing/2014/main" id="{38B4F42E-AD15-C80A-46CC-899751EC3742}"/>
              </a:ext>
            </a:extLst>
          </p:cNvPr>
          <p:cNvSpPr txBox="1">
            <a:spLocks noGrp="1"/>
          </p:cNvSpPr>
          <p:nvPr>
            <p:ph type="title"/>
          </p:nvPr>
        </p:nvSpPr>
        <p:spPr>
          <a:xfrm>
            <a:off x="2154264" y="2196333"/>
            <a:ext cx="4835471" cy="627900"/>
          </a:xfrm>
          <a:prstGeom prst="rect">
            <a:avLst/>
          </a:prstGeom>
          <a:noFill/>
          <a:ln>
            <a:noFill/>
          </a:ln>
        </p:spPr>
        <p:txBody>
          <a:bodyPr spcFirstLastPara="1" wrap="square" lIns="91425" tIns="91425" rIns="91425" bIns="91425" anchor="t" anchorCtr="0">
            <a:normAutofit fontScale="90000"/>
          </a:bodyPr>
          <a:lstStyle/>
          <a:p>
            <a:pPr rtl="0"/>
            <a:r>
              <a:rPr lang="en-GB" b="1" dirty="0"/>
              <a:t>Performance Optimization</a:t>
            </a:r>
            <a:br>
              <a:rPr lang="en-GB" b="1" dirty="0"/>
            </a:br>
            <a:br>
              <a:rPr lang="en-GB" b="1" dirty="0"/>
            </a:br>
            <a:br>
              <a:rPr lang="en-GB" b="1" i="0" u="none" strike="noStrike" dirty="0">
                <a:solidFill>
                  <a:srgbClr val="000000"/>
                </a:solidFill>
                <a:effectLst/>
              </a:rPr>
            </a:br>
            <a:br>
              <a:rPr lang="en-GB" b="1" i="0" u="none" strike="noStrike" dirty="0">
                <a:solidFill>
                  <a:srgbClr val="404040"/>
                </a:solidFill>
                <a:effectLst/>
                <a:latin typeface="Inter"/>
              </a:rPr>
            </a:br>
            <a:endParaRPr lang="en-GB" b="1" i="0" u="none" strike="noStrike" dirty="0">
              <a:solidFill>
                <a:srgbClr val="404040"/>
              </a:solidFill>
              <a:effectLst/>
              <a:latin typeface="Inter"/>
            </a:endParaRPr>
          </a:p>
        </p:txBody>
      </p:sp>
    </p:spTree>
    <p:extLst>
      <p:ext uri="{BB962C8B-B14F-4D97-AF65-F5344CB8AC3E}">
        <p14:creationId xmlns:p14="http://schemas.microsoft.com/office/powerpoint/2010/main" val="109431069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60">
          <a:extLst>
            <a:ext uri="{FF2B5EF4-FFF2-40B4-BE49-F238E27FC236}">
              <a16:creationId xmlns:a16="http://schemas.microsoft.com/office/drawing/2014/main" id="{5FE5CC6B-2D7E-1AB8-EB77-64FC0F183150}"/>
            </a:ext>
          </a:extLst>
        </p:cNvPr>
        <p:cNvGrpSpPr/>
        <p:nvPr/>
      </p:nvGrpSpPr>
      <p:grpSpPr>
        <a:xfrm>
          <a:off x="0" y="0"/>
          <a:ext cx="0" cy="0"/>
          <a:chOff x="0" y="0"/>
          <a:chExt cx="0" cy="0"/>
        </a:xfrm>
      </p:grpSpPr>
      <p:sp>
        <p:nvSpPr>
          <p:cNvPr id="61" name="Google Shape;61;p4">
            <a:extLst>
              <a:ext uri="{FF2B5EF4-FFF2-40B4-BE49-F238E27FC236}">
                <a16:creationId xmlns:a16="http://schemas.microsoft.com/office/drawing/2014/main" id="{FA56ED75-F98C-16DC-AAA6-912129DDCFD9}"/>
              </a:ext>
            </a:extLst>
          </p:cNvPr>
          <p:cNvSpPr txBox="1">
            <a:spLocks noGrp="1"/>
          </p:cNvSpPr>
          <p:nvPr>
            <p:ph type="title"/>
          </p:nvPr>
        </p:nvSpPr>
        <p:spPr>
          <a:xfrm>
            <a:off x="1162372" y="321038"/>
            <a:ext cx="4835471" cy="627900"/>
          </a:xfrm>
          <a:prstGeom prst="rect">
            <a:avLst/>
          </a:prstGeom>
          <a:noFill/>
          <a:ln>
            <a:noFill/>
          </a:ln>
        </p:spPr>
        <p:txBody>
          <a:bodyPr spcFirstLastPara="1" wrap="square" lIns="91425" tIns="91425" rIns="91425" bIns="91425" anchor="t" anchorCtr="0">
            <a:normAutofit fontScale="90000"/>
          </a:bodyPr>
          <a:lstStyle/>
          <a:p>
            <a:pPr rtl="0"/>
            <a:r>
              <a:rPr lang="en-GB" b="1" dirty="0"/>
              <a:t>Performance Optimization</a:t>
            </a:r>
            <a:br>
              <a:rPr lang="en-GB" b="1" dirty="0"/>
            </a:br>
            <a:br>
              <a:rPr lang="en-GB" b="1" dirty="0"/>
            </a:br>
            <a:r>
              <a:rPr lang="en-GB" sz="1600" dirty="0">
                <a:solidFill>
                  <a:schemeClr val="tx1"/>
                </a:solidFill>
                <a:latin typeface="+mj-lt"/>
              </a:rPr>
              <a:t>Benchmarking and Profiling</a:t>
            </a:r>
            <a:br>
              <a:rPr lang="en-GB" sz="1600" b="0" dirty="0">
                <a:solidFill>
                  <a:schemeClr val="tx1"/>
                </a:solidFill>
                <a:latin typeface="+mj-lt"/>
              </a:rPr>
            </a:br>
            <a:r>
              <a:rPr lang="en-GB" sz="1600" b="0" dirty="0">
                <a:solidFill>
                  <a:schemeClr val="tx1"/>
                </a:solidFill>
                <a:latin typeface="+mj-lt"/>
              </a:rPr>
              <a:t>1 </a:t>
            </a:r>
            <a:r>
              <a:rPr lang="en-GB" sz="1600" dirty="0">
                <a:solidFill>
                  <a:schemeClr val="tx1"/>
                </a:solidFill>
                <a:latin typeface="+mj-lt"/>
              </a:rPr>
              <a:t>Importance of Benchmarking and Profiling</a:t>
            </a:r>
            <a:br>
              <a:rPr lang="en-GB" sz="1600" b="0" dirty="0">
                <a:solidFill>
                  <a:schemeClr val="tx1"/>
                </a:solidFill>
                <a:latin typeface="+mj-lt"/>
              </a:rPr>
            </a:br>
            <a:r>
              <a:rPr lang="en-GB" sz="1600" b="0" dirty="0">
                <a:solidFill>
                  <a:schemeClr val="tx1"/>
                </a:solidFill>
                <a:latin typeface="+mj-lt"/>
              </a:rPr>
              <a:t>Benchmarking helps measure performance under specific </a:t>
            </a:r>
            <a:r>
              <a:rPr lang="en-GB" sz="1600" b="0" dirty="0" err="1">
                <a:solidFill>
                  <a:schemeClr val="tx1"/>
                </a:solidFill>
                <a:latin typeface="+mj-lt"/>
              </a:rPr>
              <a:t>workloads.Profiling</a:t>
            </a:r>
            <a:r>
              <a:rPr lang="en-GB" sz="1600" b="0" dirty="0">
                <a:solidFill>
                  <a:schemeClr val="tx1"/>
                </a:solidFill>
                <a:latin typeface="+mj-lt"/>
              </a:rPr>
              <a:t> allows fine-grained analysis of code execution.</a:t>
            </a:r>
            <a:br>
              <a:rPr lang="en-GB" sz="1600" b="0" dirty="0">
                <a:solidFill>
                  <a:schemeClr val="tx1"/>
                </a:solidFill>
                <a:latin typeface="+mj-lt"/>
              </a:rPr>
            </a:br>
            <a:r>
              <a:rPr lang="en-GB" sz="1600" b="0" dirty="0" err="1">
                <a:solidFill>
                  <a:schemeClr val="tx1"/>
                </a:solidFill>
                <a:latin typeface="+mj-lt"/>
              </a:rPr>
              <a:t>Goals:Identify</a:t>
            </a:r>
            <a:r>
              <a:rPr lang="en-GB" sz="1600" b="0" dirty="0">
                <a:solidFill>
                  <a:schemeClr val="tx1"/>
                </a:solidFill>
                <a:latin typeface="+mj-lt"/>
              </a:rPr>
              <a:t> performance bottlenecks</a:t>
            </a:r>
            <a:br>
              <a:rPr lang="en-GB" sz="1600" b="0" dirty="0">
                <a:solidFill>
                  <a:schemeClr val="tx1"/>
                </a:solidFill>
                <a:latin typeface="+mj-lt"/>
              </a:rPr>
            </a:br>
            <a:r>
              <a:rPr lang="en-GB" sz="1600" b="0" dirty="0">
                <a:solidFill>
                  <a:schemeClr val="tx1"/>
                </a:solidFill>
                <a:latin typeface="+mj-lt"/>
              </a:rPr>
              <a:t>Understand memory and compute usage</a:t>
            </a:r>
            <a:br>
              <a:rPr lang="en-GB" sz="1600" b="0" dirty="0">
                <a:solidFill>
                  <a:schemeClr val="tx1"/>
                </a:solidFill>
                <a:latin typeface="+mj-lt"/>
              </a:rPr>
            </a:br>
            <a:r>
              <a:rPr lang="en-GB" sz="1600" b="0" dirty="0">
                <a:solidFill>
                  <a:schemeClr val="tx1"/>
                </a:solidFill>
                <a:latin typeface="+mj-lt"/>
              </a:rPr>
              <a:t>Improve throughput and resource utilization</a:t>
            </a:r>
            <a:br>
              <a:rPr lang="en-GB" sz="1600" b="0" dirty="0">
                <a:solidFill>
                  <a:schemeClr val="tx1"/>
                </a:solidFill>
                <a:latin typeface="+mj-lt"/>
              </a:rPr>
            </a:br>
            <a:r>
              <a:rPr lang="en-GB" sz="1600" dirty="0">
                <a:solidFill>
                  <a:schemeClr val="tx1"/>
                </a:solidFill>
                <a:latin typeface="+mj-lt"/>
              </a:rPr>
              <a:t>2 NVIDIA Nsight Tools</a:t>
            </a:r>
            <a:br>
              <a:rPr lang="en-GB" sz="1600" b="0" dirty="0">
                <a:solidFill>
                  <a:schemeClr val="tx1"/>
                </a:solidFill>
                <a:latin typeface="+mj-lt"/>
              </a:rPr>
            </a:br>
            <a:r>
              <a:rPr lang="en-GB" sz="1600" dirty="0">
                <a:solidFill>
                  <a:schemeClr val="tx1"/>
                </a:solidFill>
                <a:latin typeface="+mj-lt"/>
              </a:rPr>
              <a:t>Nsight Systems: </a:t>
            </a:r>
            <a:r>
              <a:rPr lang="en-GB" sz="1600" b="0" dirty="0">
                <a:solidFill>
                  <a:schemeClr val="tx1"/>
                </a:solidFill>
                <a:latin typeface="+mj-lt"/>
              </a:rPr>
              <a:t>System-wide profiling (CPU + GPU interactions)</a:t>
            </a:r>
            <a:br>
              <a:rPr lang="en-GB" sz="1600" b="0" dirty="0">
                <a:solidFill>
                  <a:schemeClr val="tx1"/>
                </a:solidFill>
                <a:latin typeface="+mj-lt"/>
              </a:rPr>
            </a:br>
            <a:r>
              <a:rPr lang="en-GB" sz="1600" dirty="0">
                <a:solidFill>
                  <a:schemeClr val="tx1"/>
                </a:solidFill>
                <a:latin typeface="+mj-lt"/>
              </a:rPr>
              <a:t>Nsight Compute: </a:t>
            </a:r>
            <a:r>
              <a:rPr lang="en-GB" sz="1600" b="0" dirty="0">
                <a:solidFill>
                  <a:schemeClr val="tx1"/>
                </a:solidFill>
                <a:latin typeface="+mj-lt"/>
              </a:rPr>
              <a:t>Kernel-level analysis</a:t>
            </a:r>
            <a:br>
              <a:rPr lang="en-GB" sz="1600" b="0" dirty="0">
                <a:solidFill>
                  <a:schemeClr val="tx1"/>
                </a:solidFill>
                <a:latin typeface="+mj-lt"/>
              </a:rPr>
            </a:br>
            <a:r>
              <a:rPr lang="en-GB" sz="1600" b="0" dirty="0">
                <a:solidFill>
                  <a:schemeClr val="tx1"/>
                </a:solidFill>
                <a:latin typeface="+mj-lt"/>
              </a:rPr>
              <a:t>Visual interface for timeline, API calls, memory usage, etc.</a:t>
            </a:r>
            <a:br>
              <a:rPr lang="en-GB" sz="1600" b="0" dirty="0">
                <a:solidFill>
                  <a:schemeClr val="tx1"/>
                </a:solidFill>
                <a:latin typeface="+mj-lt"/>
              </a:rPr>
            </a:br>
            <a:r>
              <a:rPr lang="en-GB" sz="1600" dirty="0">
                <a:solidFill>
                  <a:schemeClr val="tx1"/>
                </a:solidFill>
                <a:latin typeface="+mj-lt"/>
              </a:rPr>
              <a:t>Sample Use (Nsight Compute)</a:t>
            </a:r>
            <a:br>
              <a:rPr lang="en-GB" sz="1600" b="0" dirty="0">
                <a:solidFill>
                  <a:schemeClr val="tx1"/>
                </a:solidFill>
                <a:latin typeface="+mj-lt"/>
              </a:rPr>
            </a:br>
            <a:r>
              <a:rPr lang="en-GB" sz="1600" b="0" i="1" dirty="0" err="1">
                <a:solidFill>
                  <a:srgbClr val="C00000"/>
                </a:solidFill>
                <a:latin typeface="+mj-lt"/>
              </a:rPr>
              <a:t>nv</a:t>
            </a:r>
            <a:r>
              <a:rPr lang="en-GB" sz="1600" b="0" i="1" dirty="0">
                <a:solidFill>
                  <a:srgbClr val="C00000"/>
                </a:solidFill>
                <a:latin typeface="+mj-lt"/>
              </a:rPr>
              <a:t>-</a:t>
            </a:r>
            <a:r>
              <a:rPr lang="en-GB" sz="1600" b="0" i="1" dirty="0" err="1">
                <a:solidFill>
                  <a:srgbClr val="C00000"/>
                </a:solidFill>
                <a:latin typeface="+mj-lt"/>
              </a:rPr>
              <a:t>nsight</a:t>
            </a:r>
            <a:r>
              <a:rPr lang="en-GB" sz="1600" b="0" i="1" dirty="0">
                <a:solidFill>
                  <a:srgbClr val="C00000"/>
                </a:solidFill>
                <a:latin typeface="+mj-lt"/>
              </a:rPr>
              <a:t>-cu-cli ./</a:t>
            </a:r>
            <a:r>
              <a:rPr lang="en-GB" sz="1600" b="0" i="1" dirty="0" err="1">
                <a:solidFill>
                  <a:srgbClr val="C00000"/>
                </a:solidFill>
                <a:latin typeface="+mj-lt"/>
              </a:rPr>
              <a:t>my_cuda_app</a:t>
            </a:r>
            <a:br>
              <a:rPr lang="en-GB" sz="1600" b="0" dirty="0">
                <a:solidFill>
                  <a:schemeClr val="tx1"/>
                </a:solidFill>
                <a:latin typeface="+mj-lt"/>
              </a:rPr>
            </a:br>
            <a:r>
              <a:rPr lang="en-GB" sz="1600" b="0" dirty="0">
                <a:solidFill>
                  <a:schemeClr val="tx1"/>
                </a:solidFill>
                <a:latin typeface="+mj-lt"/>
              </a:rPr>
              <a:t>Use with flags for specific metrics.</a:t>
            </a:r>
            <a:br>
              <a:rPr lang="en-GB" b="1" dirty="0"/>
            </a:br>
            <a:br>
              <a:rPr lang="en-GB" b="1" i="0" u="none" strike="noStrike" dirty="0">
                <a:solidFill>
                  <a:srgbClr val="000000"/>
                </a:solidFill>
                <a:effectLst/>
              </a:rPr>
            </a:br>
            <a:br>
              <a:rPr lang="en-GB" b="1" i="0" u="none" strike="noStrike" dirty="0">
                <a:solidFill>
                  <a:srgbClr val="404040"/>
                </a:solidFill>
                <a:effectLst/>
                <a:latin typeface="Inter"/>
              </a:rPr>
            </a:br>
            <a:endParaRPr lang="en-GB" b="1" i="0" u="none" strike="noStrike" dirty="0">
              <a:solidFill>
                <a:srgbClr val="404040"/>
              </a:solidFill>
              <a:effectLst/>
              <a:latin typeface="Inter"/>
            </a:endParaRPr>
          </a:p>
        </p:txBody>
      </p:sp>
    </p:spTree>
    <p:extLst>
      <p:ext uri="{BB962C8B-B14F-4D97-AF65-F5344CB8AC3E}">
        <p14:creationId xmlns:p14="http://schemas.microsoft.com/office/powerpoint/2010/main" val="330871842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60">
          <a:extLst>
            <a:ext uri="{FF2B5EF4-FFF2-40B4-BE49-F238E27FC236}">
              <a16:creationId xmlns:a16="http://schemas.microsoft.com/office/drawing/2014/main" id="{9E733E44-49A1-F9B3-1895-AB900CC2F07A}"/>
            </a:ext>
          </a:extLst>
        </p:cNvPr>
        <p:cNvGrpSpPr/>
        <p:nvPr/>
      </p:nvGrpSpPr>
      <p:grpSpPr>
        <a:xfrm>
          <a:off x="0" y="0"/>
          <a:ext cx="0" cy="0"/>
          <a:chOff x="0" y="0"/>
          <a:chExt cx="0" cy="0"/>
        </a:xfrm>
      </p:grpSpPr>
      <p:sp>
        <p:nvSpPr>
          <p:cNvPr id="61" name="Google Shape;61;p4">
            <a:extLst>
              <a:ext uri="{FF2B5EF4-FFF2-40B4-BE49-F238E27FC236}">
                <a16:creationId xmlns:a16="http://schemas.microsoft.com/office/drawing/2014/main" id="{7C7B486D-8B4C-D821-7CEF-48BCB0303BAF}"/>
              </a:ext>
            </a:extLst>
          </p:cNvPr>
          <p:cNvSpPr txBox="1">
            <a:spLocks noGrp="1"/>
          </p:cNvSpPr>
          <p:nvPr>
            <p:ph type="title"/>
          </p:nvPr>
        </p:nvSpPr>
        <p:spPr>
          <a:xfrm>
            <a:off x="1712562" y="104061"/>
            <a:ext cx="4835471" cy="627900"/>
          </a:xfrm>
          <a:prstGeom prst="rect">
            <a:avLst/>
          </a:prstGeom>
          <a:noFill/>
          <a:ln>
            <a:noFill/>
          </a:ln>
        </p:spPr>
        <p:txBody>
          <a:bodyPr spcFirstLastPara="1" wrap="square" lIns="91425" tIns="91425" rIns="91425" bIns="91425" anchor="t" anchorCtr="0">
            <a:normAutofit fontScale="90000"/>
          </a:bodyPr>
          <a:lstStyle/>
          <a:p>
            <a:pPr rtl="0"/>
            <a:r>
              <a:rPr lang="en-GB" b="1" dirty="0"/>
              <a:t>Performance Optimization contd..</a:t>
            </a:r>
            <a:br>
              <a:rPr lang="en-GB" b="1" dirty="0"/>
            </a:br>
            <a:br>
              <a:rPr lang="en-GB" b="1" dirty="0"/>
            </a:br>
            <a:r>
              <a:rPr lang="en-GB" sz="1800" dirty="0">
                <a:solidFill>
                  <a:schemeClr val="tx1"/>
                </a:solidFill>
                <a:latin typeface="+mj-lt"/>
              </a:rPr>
              <a:t>Benchmarking and Profiling</a:t>
            </a:r>
            <a:br>
              <a:rPr lang="en-GB" sz="1800" b="0" dirty="0">
                <a:solidFill>
                  <a:schemeClr val="tx1"/>
                </a:solidFill>
                <a:latin typeface="+mj-lt"/>
              </a:rPr>
            </a:br>
            <a:r>
              <a:rPr lang="en-GB" sz="1800" dirty="0">
                <a:solidFill>
                  <a:schemeClr val="tx1"/>
                </a:solidFill>
                <a:latin typeface="+mj-lt"/>
              </a:rPr>
              <a:t>3 CUDA Profiler Metrics</a:t>
            </a:r>
            <a:br>
              <a:rPr lang="en-GB" sz="1800" b="0" dirty="0">
                <a:solidFill>
                  <a:schemeClr val="tx1"/>
                </a:solidFill>
                <a:latin typeface="+mj-lt"/>
              </a:rPr>
            </a:br>
            <a:r>
              <a:rPr lang="en-GB" sz="1800" b="0" i="1" dirty="0">
                <a:solidFill>
                  <a:schemeClr val="tx1"/>
                </a:solidFill>
                <a:latin typeface="+mj-lt"/>
              </a:rPr>
              <a:t>Occupancy: </a:t>
            </a:r>
            <a:r>
              <a:rPr lang="en-GB" sz="1800" b="0" dirty="0">
                <a:solidFill>
                  <a:schemeClr val="tx1"/>
                </a:solidFill>
                <a:latin typeface="+mj-lt"/>
              </a:rPr>
              <a:t>Ratio of active warps to max possible</a:t>
            </a:r>
            <a:br>
              <a:rPr lang="en-GB" sz="1800" b="0" dirty="0">
                <a:solidFill>
                  <a:schemeClr val="tx1"/>
                </a:solidFill>
                <a:latin typeface="+mj-lt"/>
              </a:rPr>
            </a:br>
            <a:r>
              <a:rPr lang="en-GB" sz="1800" b="0" dirty="0">
                <a:solidFill>
                  <a:schemeClr val="tx1"/>
                </a:solidFill>
                <a:latin typeface="+mj-lt"/>
              </a:rPr>
              <a:t>Memory Throughput: Global, shared, L2 cache bandwidth</a:t>
            </a:r>
            <a:br>
              <a:rPr lang="en-GB" sz="1800" b="0" dirty="0">
                <a:solidFill>
                  <a:schemeClr val="tx1"/>
                </a:solidFill>
                <a:latin typeface="+mj-lt"/>
              </a:rPr>
            </a:br>
            <a:r>
              <a:rPr lang="en-GB" sz="1800" b="0" i="1" dirty="0">
                <a:solidFill>
                  <a:schemeClr val="tx1"/>
                </a:solidFill>
                <a:latin typeface="+mj-lt"/>
              </a:rPr>
              <a:t>Instruction Throughput: </a:t>
            </a:r>
            <a:r>
              <a:rPr lang="en-GB" sz="1800" b="0" dirty="0">
                <a:solidFill>
                  <a:schemeClr val="tx1"/>
                </a:solidFill>
                <a:latin typeface="+mj-lt"/>
              </a:rPr>
              <a:t>How fast instructions are issued</a:t>
            </a:r>
            <a:br>
              <a:rPr lang="en-GB" sz="1800" b="0" dirty="0">
                <a:solidFill>
                  <a:schemeClr val="tx1"/>
                </a:solidFill>
                <a:latin typeface="+mj-lt"/>
              </a:rPr>
            </a:br>
            <a:r>
              <a:rPr lang="en-GB" sz="1800" b="0" i="1" dirty="0">
                <a:solidFill>
                  <a:schemeClr val="tx1"/>
                </a:solidFill>
                <a:latin typeface="+mj-lt"/>
              </a:rPr>
              <a:t>Warp Execution Efficiency: </a:t>
            </a:r>
            <a:r>
              <a:rPr lang="en-GB" sz="1800" b="0" dirty="0">
                <a:solidFill>
                  <a:schemeClr val="tx1"/>
                </a:solidFill>
                <a:latin typeface="+mj-lt"/>
              </a:rPr>
              <a:t>% of threads active in warps</a:t>
            </a:r>
            <a:br>
              <a:rPr lang="en-GB" sz="1800" b="0" dirty="0">
                <a:solidFill>
                  <a:schemeClr val="tx1"/>
                </a:solidFill>
                <a:latin typeface="+mj-lt"/>
              </a:rPr>
            </a:br>
            <a:r>
              <a:rPr lang="en-GB" sz="1800" b="0" i="1" dirty="0">
                <a:solidFill>
                  <a:schemeClr val="tx1"/>
                </a:solidFill>
                <a:latin typeface="+mj-lt"/>
              </a:rPr>
              <a:t>Tools: </a:t>
            </a:r>
            <a:r>
              <a:rPr lang="en-GB" sz="1800" b="0" dirty="0" err="1">
                <a:solidFill>
                  <a:schemeClr val="tx1"/>
                </a:solidFill>
                <a:latin typeface="+mj-lt"/>
              </a:rPr>
              <a:t>nvprof</a:t>
            </a:r>
            <a:r>
              <a:rPr lang="en-GB" sz="1800" b="0" dirty="0">
                <a:solidFill>
                  <a:schemeClr val="tx1"/>
                </a:solidFill>
                <a:latin typeface="+mj-lt"/>
              </a:rPr>
              <a:t> (deprecated), </a:t>
            </a:r>
            <a:r>
              <a:rPr lang="en-GB" sz="1800" b="0" dirty="0" err="1">
                <a:solidFill>
                  <a:schemeClr val="tx1"/>
                </a:solidFill>
                <a:latin typeface="+mj-lt"/>
              </a:rPr>
              <a:t>ncu</a:t>
            </a:r>
            <a:r>
              <a:rPr lang="en-GB" sz="1800" b="0" dirty="0">
                <a:solidFill>
                  <a:schemeClr val="tx1"/>
                </a:solidFill>
                <a:latin typeface="+mj-lt"/>
              </a:rPr>
              <a:t>, Nsight GUI</a:t>
            </a:r>
            <a:br>
              <a:rPr lang="en-GB" sz="1800" b="0" dirty="0">
                <a:solidFill>
                  <a:schemeClr val="tx1"/>
                </a:solidFill>
                <a:latin typeface="+mj-lt"/>
              </a:rPr>
            </a:br>
            <a:r>
              <a:rPr lang="en-GB" sz="1800" dirty="0">
                <a:solidFill>
                  <a:schemeClr val="tx1"/>
                </a:solidFill>
                <a:latin typeface="+mj-lt"/>
              </a:rPr>
              <a:t>4 Identifying Bottlenecks</a:t>
            </a:r>
            <a:br>
              <a:rPr lang="en-GB" sz="1800" b="0" dirty="0">
                <a:solidFill>
                  <a:schemeClr val="tx1"/>
                </a:solidFill>
                <a:latin typeface="+mj-lt"/>
              </a:rPr>
            </a:br>
            <a:r>
              <a:rPr lang="en-GB" sz="1800" b="0" i="1" dirty="0">
                <a:solidFill>
                  <a:schemeClr val="tx1"/>
                </a:solidFill>
                <a:latin typeface="+mj-lt"/>
              </a:rPr>
              <a:t>Compute-bound: </a:t>
            </a:r>
            <a:r>
              <a:rPr lang="en-GB" sz="1800" b="0" dirty="0">
                <a:solidFill>
                  <a:schemeClr val="tx1"/>
                </a:solidFill>
                <a:latin typeface="+mj-lt"/>
              </a:rPr>
              <a:t>Focus on kernel optimization</a:t>
            </a:r>
            <a:br>
              <a:rPr lang="en-GB" sz="1800" b="0" dirty="0">
                <a:solidFill>
                  <a:schemeClr val="tx1"/>
                </a:solidFill>
                <a:latin typeface="+mj-lt"/>
              </a:rPr>
            </a:br>
            <a:r>
              <a:rPr lang="en-GB" sz="1800" b="0" i="1" dirty="0">
                <a:solidFill>
                  <a:schemeClr val="tx1"/>
                </a:solidFill>
                <a:latin typeface="+mj-lt"/>
              </a:rPr>
              <a:t>Memory-bound: </a:t>
            </a:r>
            <a:r>
              <a:rPr lang="en-GB" sz="1800" b="0" dirty="0">
                <a:solidFill>
                  <a:schemeClr val="tx1"/>
                </a:solidFill>
                <a:latin typeface="+mj-lt"/>
              </a:rPr>
              <a:t>Address access patterns and bandwidth</a:t>
            </a:r>
            <a:br>
              <a:rPr lang="en-GB" sz="1800" b="0" dirty="0">
                <a:solidFill>
                  <a:schemeClr val="tx1"/>
                </a:solidFill>
                <a:latin typeface="+mj-lt"/>
              </a:rPr>
            </a:br>
            <a:r>
              <a:rPr lang="en-GB" sz="1800" b="0" i="1" dirty="0">
                <a:solidFill>
                  <a:schemeClr val="tx1"/>
                </a:solidFill>
                <a:latin typeface="+mj-lt"/>
              </a:rPr>
              <a:t>Latency-bound: </a:t>
            </a:r>
            <a:r>
              <a:rPr lang="en-GB" sz="1800" b="0" dirty="0">
                <a:solidFill>
                  <a:schemeClr val="tx1"/>
                </a:solidFill>
                <a:latin typeface="+mj-lt"/>
              </a:rPr>
              <a:t>Look into kernel launch, synchronization delays</a:t>
            </a:r>
            <a:br>
              <a:rPr lang="en-GB" sz="1600" b="0" dirty="0">
                <a:solidFill>
                  <a:schemeClr val="tx1"/>
                </a:solidFill>
                <a:latin typeface="+mj-lt"/>
              </a:rPr>
            </a:br>
            <a:br>
              <a:rPr lang="en-GB" b="1" dirty="0"/>
            </a:br>
            <a:br>
              <a:rPr lang="en-GB" b="1" i="0" u="none" strike="noStrike" dirty="0">
                <a:solidFill>
                  <a:srgbClr val="000000"/>
                </a:solidFill>
                <a:effectLst/>
              </a:rPr>
            </a:br>
            <a:br>
              <a:rPr lang="en-GB" b="1" i="0" u="none" strike="noStrike" dirty="0">
                <a:solidFill>
                  <a:srgbClr val="404040"/>
                </a:solidFill>
                <a:effectLst/>
                <a:latin typeface="Inter"/>
              </a:rPr>
            </a:br>
            <a:endParaRPr lang="en-GB" b="1" i="0" u="none" strike="noStrike" dirty="0">
              <a:solidFill>
                <a:srgbClr val="404040"/>
              </a:solidFill>
              <a:effectLst/>
              <a:latin typeface="Inter"/>
            </a:endParaRPr>
          </a:p>
        </p:txBody>
      </p:sp>
    </p:spTree>
    <p:extLst>
      <p:ext uri="{BB962C8B-B14F-4D97-AF65-F5344CB8AC3E}">
        <p14:creationId xmlns:p14="http://schemas.microsoft.com/office/powerpoint/2010/main" val="19623524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5">
          <a:extLst>
            <a:ext uri="{FF2B5EF4-FFF2-40B4-BE49-F238E27FC236}">
              <a16:creationId xmlns:a16="http://schemas.microsoft.com/office/drawing/2014/main" id="{90C90123-C130-6D87-7602-A779510959E9}"/>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1DC77791-CD93-707F-5550-120924F92579}"/>
              </a:ext>
            </a:extLst>
          </p:cNvPr>
          <p:cNvSpPr txBox="1"/>
          <p:nvPr/>
        </p:nvSpPr>
        <p:spPr>
          <a:xfrm>
            <a:off x="2020077" y="2110085"/>
            <a:ext cx="5500395" cy="461665"/>
          </a:xfrm>
          <a:prstGeom prst="rect">
            <a:avLst/>
          </a:prstGeom>
          <a:noFill/>
        </p:spPr>
        <p:txBody>
          <a:bodyPr wrap="square">
            <a:spAutoFit/>
          </a:bodyPr>
          <a:lstStyle/>
          <a:p>
            <a:r>
              <a:rPr lang="en-GB" sz="2400" b="1" dirty="0">
                <a:solidFill>
                  <a:srgbClr val="7030A0"/>
                </a:solidFill>
              </a:rPr>
              <a:t>Fundamentals of GPU Computing</a:t>
            </a:r>
          </a:p>
        </p:txBody>
      </p:sp>
    </p:spTree>
    <p:extLst>
      <p:ext uri="{BB962C8B-B14F-4D97-AF65-F5344CB8AC3E}">
        <p14:creationId xmlns:p14="http://schemas.microsoft.com/office/powerpoint/2010/main" val="173306176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60">
          <a:extLst>
            <a:ext uri="{FF2B5EF4-FFF2-40B4-BE49-F238E27FC236}">
              <a16:creationId xmlns:a16="http://schemas.microsoft.com/office/drawing/2014/main" id="{5DEA21B5-D2C0-BD70-A90E-45604FF1929F}"/>
            </a:ext>
          </a:extLst>
        </p:cNvPr>
        <p:cNvGrpSpPr/>
        <p:nvPr/>
      </p:nvGrpSpPr>
      <p:grpSpPr>
        <a:xfrm>
          <a:off x="0" y="0"/>
          <a:ext cx="0" cy="0"/>
          <a:chOff x="0" y="0"/>
          <a:chExt cx="0" cy="0"/>
        </a:xfrm>
      </p:grpSpPr>
      <p:sp>
        <p:nvSpPr>
          <p:cNvPr id="61" name="Google Shape;61;p4">
            <a:extLst>
              <a:ext uri="{FF2B5EF4-FFF2-40B4-BE49-F238E27FC236}">
                <a16:creationId xmlns:a16="http://schemas.microsoft.com/office/drawing/2014/main" id="{B6119CB4-46FB-8197-DCE7-FA1B7A75840D}"/>
              </a:ext>
            </a:extLst>
          </p:cNvPr>
          <p:cNvSpPr txBox="1">
            <a:spLocks noGrp="1"/>
          </p:cNvSpPr>
          <p:nvPr>
            <p:ph type="title"/>
          </p:nvPr>
        </p:nvSpPr>
        <p:spPr>
          <a:xfrm>
            <a:off x="1712562" y="104061"/>
            <a:ext cx="4835471" cy="627900"/>
          </a:xfrm>
          <a:prstGeom prst="rect">
            <a:avLst/>
          </a:prstGeom>
          <a:noFill/>
          <a:ln>
            <a:noFill/>
          </a:ln>
        </p:spPr>
        <p:txBody>
          <a:bodyPr spcFirstLastPara="1" wrap="square" lIns="91425" tIns="91425" rIns="91425" bIns="91425" anchor="t" anchorCtr="0">
            <a:normAutofit fontScale="90000"/>
          </a:bodyPr>
          <a:lstStyle/>
          <a:p>
            <a:pPr>
              <a:buNone/>
            </a:pPr>
            <a:r>
              <a:rPr lang="en-GB" sz="2800" b="1" dirty="0"/>
              <a:t>Optimization Techniques</a:t>
            </a:r>
            <a:br>
              <a:rPr lang="en-GB" b="1" dirty="0"/>
            </a:br>
            <a:br>
              <a:rPr lang="en-GB" b="1" dirty="0"/>
            </a:br>
            <a:br>
              <a:rPr lang="en-GB" sz="1200" b="1" dirty="0"/>
            </a:br>
            <a:br>
              <a:rPr lang="en-GB" sz="1200" dirty="0"/>
            </a:br>
            <a:br>
              <a:rPr lang="en-GB" sz="1600" b="0" dirty="0">
                <a:solidFill>
                  <a:schemeClr val="tx1"/>
                </a:solidFill>
                <a:latin typeface="+mj-lt"/>
              </a:rPr>
            </a:br>
            <a:br>
              <a:rPr lang="en-GB" b="1" dirty="0"/>
            </a:br>
            <a:br>
              <a:rPr lang="en-GB" b="1" i="0" u="none" strike="noStrike" dirty="0">
                <a:solidFill>
                  <a:srgbClr val="000000"/>
                </a:solidFill>
                <a:effectLst/>
              </a:rPr>
            </a:br>
            <a:br>
              <a:rPr lang="en-GB" b="1" i="0" u="none" strike="noStrike" dirty="0">
                <a:solidFill>
                  <a:srgbClr val="404040"/>
                </a:solidFill>
                <a:effectLst/>
                <a:latin typeface="Inter"/>
              </a:rPr>
            </a:br>
            <a:endParaRPr lang="en-GB" b="1" i="0" u="none" strike="noStrike" dirty="0">
              <a:solidFill>
                <a:srgbClr val="404040"/>
              </a:solidFill>
              <a:effectLst/>
              <a:latin typeface="Inter"/>
            </a:endParaRPr>
          </a:p>
        </p:txBody>
      </p:sp>
      <p:sp>
        <p:nvSpPr>
          <p:cNvPr id="2" name="TextBox 1">
            <a:extLst>
              <a:ext uri="{FF2B5EF4-FFF2-40B4-BE49-F238E27FC236}">
                <a16:creationId xmlns:a16="http://schemas.microsoft.com/office/drawing/2014/main" id="{54C15CBA-CB27-D725-2E03-9A8CF75D8C4C}"/>
              </a:ext>
            </a:extLst>
          </p:cNvPr>
          <p:cNvSpPr txBox="1"/>
          <p:nvPr/>
        </p:nvSpPr>
        <p:spPr>
          <a:xfrm>
            <a:off x="1100379" y="867905"/>
            <a:ext cx="6819254" cy="3539430"/>
          </a:xfrm>
          <a:prstGeom prst="rect">
            <a:avLst/>
          </a:prstGeom>
          <a:noFill/>
        </p:spPr>
        <p:txBody>
          <a:bodyPr wrap="square" rtlCol="0">
            <a:spAutoFit/>
          </a:bodyPr>
          <a:lstStyle/>
          <a:p>
            <a:r>
              <a:rPr lang="en-GB" sz="1400" b="1" dirty="0"/>
              <a:t>1 Memory Access Patterns</a:t>
            </a:r>
            <a:br>
              <a:rPr lang="en-GB" sz="1400" b="1" dirty="0"/>
            </a:br>
            <a:r>
              <a:rPr lang="en-GB" sz="1400" b="1" dirty="0"/>
              <a:t>Coalesced Access</a:t>
            </a:r>
            <a:r>
              <a:rPr lang="en-GB" sz="1400" dirty="0"/>
              <a:t>: Consecutive threads access consecutive memory addresses</a:t>
            </a:r>
            <a:br>
              <a:rPr lang="en-GB" sz="1400" dirty="0"/>
            </a:br>
            <a:r>
              <a:rPr lang="en-GB" sz="1400" dirty="0"/>
              <a:t>Avoid </a:t>
            </a:r>
            <a:r>
              <a:rPr lang="en-GB" sz="1400" dirty="0" err="1"/>
              <a:t>strided</a:t>
            </a:r>
            <a:r>
              <a:rPr lang="en-GB" sz="1400" dirty="0"/>
              <a:t> or unaligned access</a:t>
            </a:r>
          </a:p>
          <a:p>
            <a:r>
              <a:rPr lang="en-US" dirty="0"/>
              <a:t>// Good: Coalesced</a:t>
            </a:r>
          </a:p>
          <a:p>
            <a:r>
              <a:rPr lang="en-US" i="1" dirty="0">
                <a:solidFill>
                  <a:srgbClr val="C00000"/>
                </a:solidFill>
              </a:rPr>
              <a:t>int </a:t>
            </a:r>
            <a:r>
              <a:rPr lang="en-US" i="1" dirty="0" err="1">
                <a:solidFill>
                  <a:srgbClr val="C00000"/>
                </a:solidFill>
              </a:rPr>
              <a:t>idx</a:t>
            </a:r>
            <a:r>
              <a:rPr lang="en-US" i="1" dirty="0">
                <a:solidFill>
                  <a:srgbClr val="C00000"/>
                </a:solidFill>
              </a:rPr>
              <a:t> = </a:t>
            </a:r>
            <a:r>
              <a:rPr lang="en-US" i="1" dirty="0" err="1">
                <a:solidFill>
                  <a:srgbClr val="C00000"/>
                </a:solidFill>
              </a:rPr>
              <a:t>threadIdx.x</a:t>
            </a:r>
            <a:r>
              <a:rPr lang="en-US" i="1" dirty="0">
                <a:solidFill>
                  <a:srgbClr val="C00000"/>
                </a:solidFill>
              </a:rPr>
              <a:t> + </a:t>
            </a:r>
            <a:r>
              <a:rPr lang="en-US" i="1" dirty="0" err="1">
                <a:solidFill>
                  <a:srgbClr val="C00000"/>
                </a:solidFill>
              </a:rPr>
              <a:t>blockDim.x</a:t>
            </a:r>
            <a:r>
              <a:rPr lang="en-US" i="1" dirty="0">
                <a:solidFill>
                  <a:srgbClr val="C00000"/>
                </a:solidFill>
              </a:rPr>
              <a:t> * </a:t>
            </a:r>
            <a:r>
              <a:rPr lang="en-US" i="1" dirty="0" err="1">
                <a:solidFill>
                  <a:srgbClr val="C00000"/>
                </a:solidFill>
              </a:rPr>
              <a:t>blockIdx.x</a:t>
            </a:r>
            <a:r>
              <a:rPr lang="en-US" i="1" dirty="0">
                <a:solidFill>
                  <a:srgbClr val="C00000"/>
                </a:solidFill>
              </a:rPr>
              <a:t>;</a:t>
            </a:r>
          </a:p>
          <a:p>
            <a:r>
              <a:rPr lang="en-US" i="1" dirty="0">
                <a:solidFill>
                  <a:srgbClr val="C00000"/>
                </a:solidFill>
              </a:rPr>
              <a:t>a[</a:t>
            </a:r>
            <a:r>
              <a:rPr lang="en-US" i="1" dirty="0" err="1">
                <a:solidFill>
                  <a:srgbClr val="C00000"/>
                </a:solidFill>
              </a:rPr>
              <a:t>idx</a:t>
            </a:r>
            <a:r>
              <a:rPr lang="en-US" i="1" dirty="0">
                <a:solidFill>
                  <a:srgbClr val="C00000"/>
                </a:solidFill>
              </a:rPr>
              <a:t>] = b[</a:t>
            </a:r>
            <a:r>
              <a:rPr lang="en-US" i="1" dirty="0" err="1">
                <a:solidFill>
                  <a:srgbClr val="C00000"/>
                </a:solidFill>
              </a:rPr>
              <a:t>idx</a:t>
            </a:r>
            <a:r>
              <a:rPr lang="en-US" i="1" dirty="0">
                <a:solidFill>
                  <a:srgbClr val="C00000"/>
                </a:solidFill>
              </a:rPr>
              <a:t>];</a:t>
            </a:r>
          </a:p>
          <a:p>
            <a:endParaRPr lang="en-US" dirty="0"/>
          </a:p>
          <a:p>
            <a:r>
              <a:rPr lang="en-US" dirty="0"/>
              <a:t>// Bad: </a:t>
            </a:r>
            <a:r>
              <a:rPr lang="en-US" dirty="0" err="1"/>
              <a:t>Strided</a:t>
            </a:r>
            <a:endParaRPr lang="en-US" dirty="0"/>
          </a:p>
          <a:p>
            <a:r>
              <a:rPr lang="en-US" i="1" dirty="0">
                <a:solidFill>
                  <a:srgbClr val="C00000"/>
                </a:solidFill>
              </a:rPr>
              <a:t>int </a:t>
            </a:r>
            <a:r>
              <a:rPr lang="en-US" i="1" dirty="0" err="1">
                <a:solidFill>
                  <a:srgbClr val="C00000"/>
                </a:solidFill>
              </a:rPr>
              <a:t>idx</a:t>
            </a:r>
            <a:r>
              <a:rPr lang="en-US" i="1" dirty="0">
                <a:solidFill>
                  <a:srgbClr val="C00000"/>
                </a:solidFill>
              </a:rPr>
              <a:t> = </a:t>
            </a:r>
            <a:r>
              <a:rPr lang="en-US" i="1" dirty="0" err="1">
                <a:solidFill>
                  <a:srgbClr val="C00000"/>
                </a:solidFill>
              </a:rPr>
              <a:t>threadIdx.x</a:t>
            </a:r>
            <a:r>
              <a:rPr lang="en-US" i="1" dirty="0">
                <a:solidFill>
                  <a:srgbClr val="C00000"/>
                </a:solidFill>
              </a:rPr>
              <a:t> + </a:t>
            </a:r>
            <a:r>
              <a:rPr lang="en-US" i="1" dirty="0" err="1">
                <a:solidFill>
                  <a:srgbClr val="C00000"/>
                </a:solidFill>
              </a:rPr>
              <a:t>blockDim.x</a:t>
            </a:r>
            <a:r>
              <a:rPr lang="en-US" i="1" dirty="0">
                <a:solidFill>
                  <a:srgbClr val="C00000"/>
                </a:solidFill>
              </a:rPr>
              <a:t> * </a:t>
            </a:r>
            <a:r>
              <a:rPr lang="en-US" i="1" dirty="0" err="1">
                <a:solidFill>
                  <a:srgbClr val="C00000"/>
                </a:solidFill>
              </a:rPr>
              <a:t>blockIdx.x</a:t>
            </a:r>
            <a:r>
              <a:rPr lang="en-US" i="1" dirty="0">
                <a:solidFill>
                  <a:srgbClr val="C00000"/>
                </a:solidFill>
              </a:rPr>
              <a:t>;</a:t>
            </a:r>
          </a:p>
          <a:p>
            <a:r>
              <a:rPr lang="en-US" i="1" dirty="0">
                <a:solidFill>
                  <a:srgbClr val="C00000"/>
                </a:solidFill>
              </a:rPr>
              <a:t>a[</a:t>
            </a:r>
            <a:r>
              <a:rPr lang="en-US" i="1" dirty="0" err="1">
                <a:solidFill>
                  <a:srgbClr val="C00000"/>
                </a:solidFill>
              </a:rPr>
              <a:t>idx</a:t>
            </a:r>
            <a:r>
              <a:rPr lang="en-US" i="1" dirty="0">
                <a:solidFill>
                  <a:srgbClr val="C00000"/>
                </a:solidFill>
              </a:rPr>
              <a:t>] = b[</a:t>
            </a:r>
            <a:r>
              <a:rPr lang="en-US" i="1" dirty="0" err="1">
                <a:solidFill>
                  <a:srgbClr val="C00000"/>
                </a:solidFill>
              </a:rPr>
              <a:t>idx</a:t>
            </a:r>
            <a:r>
              <a:rPr lang="en-US" i="1" dirty="0">
                <a:solidFill>
                  <a:srgbClr val="C00000"/>
                </a:solidFill>
              </a:rPr>
              <a:t> * 2];</a:t>
            </a:r>
          </a:p>
          <a:p>
            <a:pPr>
              <a:buNone/>
            </a:pPr>
            <a:r>
              <a:rPr lang="en-GB" b="1" dirty="0"/>
              <a:t>2 Kernel Fusion</a:t>
            </a:r>
          </a:p>
          <a:p>
            <a:pPr>
              <a:buFont typeface="Arial" panose="020B0604020202020204" pitchFamily="34" charset="0"/>
              <a:buChar char="•"/>
            </a:pPr>
            <a:r>
              <a:rPr lang="en-GB" dirty="0"/>
              <a:t>Combine multiple small kernels into one to reduce memory access and kernel launch overhead</a:t>
            </a:r>
          </a:p>
          <a:p>
            <a:pPr>
              <a:buFont typeface="Arial" panose="020B0604020202020204" pitchFamily="34" charset="0"/>
              <a:buChar char="•"/>
            </a:pPr>
            <a:r>
              <a:rPr lang="en-GB" dirty="0"/>
              <a:t>Reduces global memory transactions</a:t>
            </a:r>
          </a:p>
          <a:p>
            <a:pPr>
              <a:buFont typeface="Arial" panose="020B0604020202020204" pitchFamily="34" charset="0"/>
              <a:buChar char="•"/>
            </a:pPr>
            <a:r>
              <a:rPr lang="en-GB" dirty="0"/>
              <a:t>Use shared memory to combine operations within a single kernel</a:t>
            </a:r>
          </a:p>
          <a:p>
            <a:endParaRPr lang="en-US" i="1" dirty="0">
              <a:solidFill>
                <a:srgbClr val="C00000"/>
              </a:solidFill>
            </a:endParaRPr>
          </a:p>
        </p:txBody>
      </p:sp>
    </p:spTree>
    <p:extLst>
      <p:ext uri="{BB962C8B-B14F-4D97-AF65-F5344CB8AC3E}">
        <p14:creationId xmlns:p14="http://schemas.microsoft.com/office/powerpoint/2010/main" val="224265510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60">
          <a:extLst>
            <a:ext uri="{FF2B5EF4-FFF2-40B4-BE49-F238E27FC236}">
              <a16:creationId xmlns:a16="http://schemas.microsoft.com/office/drawing/2014/main" id="{AB4159FA-FECC-91F1-6579-1DD869BF4578}"/>
            </a:ext>
          </a:extLst>
        </p:cNvPr>
        <p:cNvGrpSpPr/>
        <p:nvPr/>
      </p:nvGrpSpPr>
      <p:grpSpPr>
        <a:xfrm>
          <a:off x="0" y="0"/>
          <a:ext cx="0" cy="0"/>
          <a:chOff x="0" y="0"/>
          <a:chExt cx="0" cy="0"/>
        </a:xfrm>
      </p:grpSpPr>
      <p:sp>
        <p:nvSpPr>
          <p:cNvPr id="61" name="Google Shape;61;p4">
            <a:extLst>
              <a:ext uri="{FF2B5EF4-FFF2-40B4-BE49-F238E27FC236}">
                <a16:creationId xmlns:a16="http://schemas.microsoft.com/office/drawing/2014/main" id="{19737E87-61A2-F06F-7020-1131908D37EE}"/>
              </a:ext>
            </a:extLst>
          </p:cNvPr>
          <p:cNvSpPr txBox="1">
            <a:spLocks noGrp="1"/>
          </p:cNvSpPr>
          <p:nvPr>
            <p:ph type="title"/>
          </p:nvPr>
        </p:nvSpPr>
        <p:spPr>
          <a:xfrm>
            <a:off x="1712562" y="104061"/>
            <a:ext cx="5486401" cy="627900"/>
          </a:xfrm>
          <a:prstGeom prst="rect">
            <a:avLst/>
          </a:prstGeom>
          <a:noFill/>
          <a:ln>
            <a:noFill/>
          </a:ln>
        </p:spPr>
        <p:txBody>
          <a:bodyPr spcFirstLastPara="1" wrap="square" lIns="91425" tIns="91425" rIns="91425" bIns="91425" anchor="t" anchorCtr="0">
            <a:normAutofit fontScale="90000"/>
          </a:bodyPr>
          <a:lstStyle/>
          <a:p>
            <a:pPr>
              <a:buNone/>
            </a:pPr>
            <a:r>
              <a:rPr lang="en-GB" sz="2800" b="1" dirty="0"/>
              <a:t>Optimization Techniques contd..</a:t>
            </a:r>
            <a:br>
              <a:rPr lang="en-GB" b="1" dirty="0"/>
            </a:br>
            <a:br>
              <a:rPr lang="en-GB" b="1" dirty="0"/>
            </a:br>
            <a:br>
              <a:rPr lang="en-GB" sz="1200" b="1" dirty="0"/>
            </a:br>
            <a:br>
              <a:rPr lang="en-GB" sz="1200" dirty="0"/>
            </a:br>
            <a:br>
              <a:rPr lang="en-GB" sz="1600" b="0" dirty="0">
                <a:solidFill>
                  <a:schemeClr val="tx1"/>
                </a:solidFill>
                <a:latin typeface="+mj-lt"/>
              </a:rPr>
            </a:br>
            <a:br>
              <a:rPr lang="en-GB" b="1" dirty="0"/>
            </a:br>
            <a:br>
              <a:rPr lang="en-GB" b="1" i="0" u="none" strike="noStrike" dirty="0">
                <a:solidFill>
                  <a:srgbClr val="000000"/>
                </a:solidFill>
                <a:effectLst/>
              </a:rPr>
            </a:br>
            <a:br>
              <a:rPr lang="en-GB" b="1" i="0" u="none" strike="noStrike" dirty="0">
                <a:solidFill>
                  <a:srgbClr val="404040"/>
                </a:solidFill>
                <a:effectLst/>
                <a:latin typeface="Inter"/>
              </a:rPr>
            </a:br>
            <a:endParaRPr lang="en-GB" b="1" i="0" u="none" strike="noStrike" dirty="0">
              <a:solidFill>
                <a:srgbClr val="404040"/>
              </a:solidFill>
              <a:effectLst/>
              <a:latin typeface="Inter"/>
            </a:endParaRPr>
          </a:p>
        </p:txBody>
      </p:sp>
      <p:sp>
        <p:nvSpPr>
          <p:cNvPr id="2" name="TextBox 1">
            <a:extLst>
              <a:ext uri="{FF2B5EF4-FFF2-40B4-BE49-F238E27FC236}">
                <a16:creationId xmlns:a16="http://schemas.microsoft.com/office/drawing/2014/main" id="{EB8D807A-2828-FD7E-1563-05183918D37F}"/>
              </a:ext>
            </a:extLst>
          </p:cNvPr>
          <p:cNvSpPr txBox="1"/>
          <p:nvPr/>
        </p:nvSpPr>
        <p:spPr>
          <a:xfrm>
            <a:off x="1100379" y="867905"/>
            <a:ext cx="6819254" cy="3754874"/>
          </a:xfrm>
          <a:prstGeom prst="rect">
            <a:avLst/>
          </a:prstGeom>
          <a:noFill/>
        </p:spPr>
        <p:txBody>
          <a:bodyPr wrap="square" rtlCol="0">
            <a:spAutoFit/>
          </a:bodyPr>
          <a:lstStyle/>
          <a:p>
            <a:pPr>
              <a:buNone/>
            </a:pPr>
            <a:r>
              <a:rPr lang="en-GB" b="1" dirty="0"/>
              <a:t>3 Asynchronous Execution</a:t>
            </a:r>
          </a:p>
          <a:p>
            <a:r>
              <a:rPr lang="en-GB" dirty="0"/>
              <a:t>Use streams to overlap computation and data transfer</a:t>
            </a:r>
          </a:p>
          <a:p>
            <a:r>
              <a:rPr lang="en-GB" dirty="0"/>
              <a:t>Enable concurrency with </a:t>
            </a:r>
            <a:r>
              <a:rPr lang="en-GB" dirty="0" err="1"/>
              <a:t>cudaMemcpyAsync</a:t>
            </a:r>
            <a:r>
              <a:rPr lang="en-GB" dirty="0"/>
              <a:t> and multiple streams</a:t>
            </a:r>
          </a:p>
          <a:p>
            <a:r>
              <a:rPr lang="en-GB" dirty="0"/>
              <a:t>Example:</a:t>
            </a:r>
          </a:p>
          <a:p>
            <a:pPr>
              <a:buFont typeface="Arial" panose="020B0604020202020204" pitchFamily="34" charset="0"/>
              <a:buChar char="•"/>
            </a:pPr>
            <a:endParaRPr lang="en-GB" dirty="0"/>
          </a:p>
          <a:p>
            <a:r>
              <a:rPr lang="en-US" i="1" dirty="0" err="1">
                <a:solidFill>
                  <a:srgbClr val="C00000"/>
                </a:solidFill>
              </a:rPr>
              <a:t>cudaMemcpyAsync</a:t>
            </a:r>
            <a:r>
              <a:rPr lang="en-US" i="1" dirty="0">
                <a:solidFill>
                  <a:srgbClr val="C00000"/>
                </a:solidFill>
              </a:rPr>
              <a:t>(</a:t>
            </a:r>
            <a:r>
              <a:rPr lang="en-US" i="1" dirty="0" err="1">
                <a:solidFill>
                  <a:srgbClr val="C00000"/>
                </a:solidFill>
              </a:rPr>
              <a:t>dst</a:t>
            </a:r>
            <a:r>
              <a:rPr lang="en-US" i="1" dirty="0">
                <a:solidFill>
                  <a:srgbClr val="C00000"/>
                </a:solidFill>
              </a:rPr>
              <a:t>, </a:t>
            </a:r>
            <a:r>
              <a:rPr lang="en-US" i="1" dirty="0" err="1">
                <a:solidFill>
                  <a:srgbClr val="C00000"/>
                </a:solidFill>
              </a:rPr>
              <a:t>src</a:t>
            </a:r>
            <a:r>
              <a:rPr lang="en-US" i="1" dirty="0">
                <a:solidFill>
                  <a:srgbClr val="C00000"/>
                </a:solidFill>
              </a:rPr>
              <a:t>, size, </a:t>
            </a:r>
            <a:r>
              <a:rPr lang="en-US" i="1" dirty="0" err="1">
                <a:solidFill>
                  <a:srgbClr val="C00000"/>
                </a:solidFill>
              </a:rPr>
              <a:t>cudaMemcpyHostToDevice</a:t>
            </a:r>
            <a:r>
              <a:rPr lang="en-US" i="1" dirty="0">
                <a:solidFill>
                  <a:srgbClr val="C00000"/>
                </a:solidFill>
              </a:rPr>
              <a:t>, stream)</a:t>
            </a:r>
          </a:p>
          <a:p>
            <a:r>
              <a:rPr lang="en-US" i="1" dirty="0" err="1">
                <a:solidFill>
                  <a:srgbClr val="C00000"/>
                </a:solidFill>
              </a:rPr>
              <a:t>my_kernel</a:t>
            </a:r>
            <a:r>
              <a:rPr lang="en-US" i="1" dirty="0">
                <a:solidFill>
                  <a:srgbClr val="C00000"/>
                </a:solidFill>
              </a:rPr>
              <a:t>&lt;&lt;&lt;blocks, threads, 0, stream&gt;&gt;&gt;(...)</a:t>
            </a:r>
          </a:p>
          <a:p>
            <a:endParaRPr lang="en-US" dirty="0"/>
          </a:p>
          <a:p>
            <a:pPr>
              <a:buNone/>
            </a:pPr>
            <a:r>
              <a:rPr lang="en-GB" b="1" dirty="0"/>
              <a:t>4 Multi-GPU Strategies</a:t>
            </a:r>
          </a:p>
          <a:p>
            <a:r>
              <a:rPr lang="en-GB" b="1" dirty="0"/>
              <a:t>Data Parallelism</a:t>
            </a:r>
            <a:r>
              <a:rPr lang="en-GB" dirty="0"/>
              <a:t>: Split data across GPUs</a:t>
            </a:r>
          </a:p>
          <a:p>
            <a:r>
              <a:rPr lang="en-GB" b="1" dirty="0"/>
              <a:t>Model Parallelism</a:t>
            </a:r>
            <a:r>
              <a:rPr lang="en-GB" dirty="0"/>
              <a:t>: Split model/layers across GPUs</a:t>
            </a:r>
          </a:p>
          <a:p>
            <a:r>
              <a:rPr lang="en-GB" dirty="0"/>
              <a:t>Use NCCL (NVIDIA Collective Communication Library) for efficient communication</a:t>
            </a:r>
          </a:p>
          <a:p>
            <a:r>
              <a:rPr lang="en-GB" b="1" dirty="0" err="1"/>
              <a:t>PyTorch</a:t>
            </a:r>
            <a:r>
              <a:rPr lang="en-GB" b="1" dirty="0"/>
              <a:t> Example (Data Parallelism):</a:t>
            </a:r>
          </a:p>
          <a:p>
            <a:endParaRPr lang="en-GB" b="1" dirty="0"/>
          </a:p>
          <a:p>
            <a:r>
              <a:rPr lang="en-GB" i="1" dirty="0">
                <a:solidFill>
                  <a:srgbClr val="C00000"/>
                </a:solidFill>
              </a:rPr>
              <a:t>from </a:t>
            </a:r>
            <a:r>
              <a:rPr lang="en-GB" i="1" dirty="0" err="1">
                <a:solidFill>
                  <a:srgbClr val="C00000"/>
                </a:solidFill>
              </a:rPr>
              <a:t>torch.nn</a:t>
            </a:r>
            <a:r>
              <a:rPr lang="en-GB" i="1" dirty="0">
                <a:solidFill>
                  <a:srgbClr val="C00000"/>
                </a:solidFill>
              </a:rPr>
              <a:t> import </a:t>
            </a:r>
            <a:r>
              <a:rPr lang="en-GB" i="1" dirty="0" err="1">
                <a:solidFill>
                  <a:srgbClr val="C00000"/>
                </a:solidFill>
              </a:rPr>
              <a:t>DataParallel</a:t>
            </a:r>
            <a:endParaRPr lang="en-GB" i="1" dirty="0">
              <a:solidFill>
                <a:srgbClr val="C00000"/>
              </a:solidFill>
            </a:endParaRPr>
          </a:p>
          <a:p>
            <a:r>
              <a:rPr lang="en-GB" i="1" dirty="0">
                <a:solidFill>
                  <a:srgbClr val="C00000"/>
                </a:solidFill>
              </a:rPr>
              <a:t>model = </a:t>
            </a:r>
            <a:r>
              <a:rPr lang="en-GB" i="1" dirty="0" err="1">
                <a:solidFill>
                  <a:srgbClr val="C00000"/>
                </a:solidFill>
              </a:rPr>
              <a:t>DataParallel</a:t>
            </a:r>
            <a:r>
              <a:rPr lang="en-GB" i="1" dirty="0">
                <a:solidFill>
                  <a:srgbClr val="C00000"/>
                </a:solidFill>
              </a:rPr>
              <a:t>(model)</a:t>
            </a:r>
          </a:p>
          <a:p>
            <a:endParaRPr lang="en-US" i="1" dirty="0">
              <a:solidFill>
                <a:srgbClr val="C00000"/>
              </a:solidFill>
            </a:endParaRPr>
          </a:p>
        </p:txBody>
      </p:sp>
    </p:spTree>
    <p:extLst>
      <p:ext uri="{BB962C8B-B14F-4D97-AF65-F5344CB8AC3E}">
        <p14:creationId xmlns:p14="http://schemas.microsoft.com/office/powerpoint/2010/main" val="6428661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60">
          <a:extLst>
            <a:ext uri="{FF2B5EF4-FFF2-40B4-BE49-F238E27FC236}">
              <a16:creationId xmlns:a16="http://schemas.microsoft.com/office/drawing/2014/main" id="{CDA095A6-24C5-B4CE-192E-60883EE54190}"/>
            </a:ext>
          </a:extLst>
        </p:cNvPr>
        <p:cNvGrpSpPr/>
        <p:nvPr/>
      </p:nvGrpSpPr>
      <p:grpSpPr>
        <a:xfrm>
          <a:off x="0" y="0"/>
          <a:ext cx="0" cy="0"/>
          <a:chOff x="0" y="0"/>
          <a:chExt cx="0" cy="0"/>
        </a:xfrm>
      </p:grpSpPr>
      <p:sp>
        <p:nvSpPr>
          <p:cNvPr id="61" name="Google Shape;61;p4">
            <a:extLst>
              <a:ext uri="{FF2B5EF4-FFF2-40B4-BE49-F238E27FC236}">
                <a16:creationId xmlns:a16="http://schemas.microsoft.com/office/drawing/2014/main" id="{449FD348-02F0-C862-FF3D-5DD4104A395A}"/>
              </a:ext>
            </a:extLst>
          </p:cNvPr>
          <p:cNvSpPr txBox="1">
            <a:spLocks noGrp="1"/>
          </p:cNvSpPr>
          <p:nvPr>
            <p:ph type="title"/>
          </p:nvPr>
        </p:nvSpPr>
        <p:spPr>
          <a:xfrm>
            <a:off x="1712562" y="104061"/>
            <a:ext cx="5486401" cy="627900"/>
          </a:xfrm>
          <a:prstGeom prst="rect">
            <a:avLst/>
          </a:prstGeom>
          <a:noFill/>
          <a:ln>
            <a:noFill/>
          </a:ln>
        </p:spPr>
        <p:txBody>
          <a:bodyPr spcFirstLastPara="1" wrap="square" lIns="91425" tIns="91425" rIns="91425" bIns="91425" anchor="t" anchorCtr="0">
            <a:normAutofit fontScale="90000"/>
          </a:bodyPr>
          <a:lstStyle/>
          <a:p>
            <a:r>
              <a:rPr lang="en-GB" sz="2800" b="1" kern="0" dirty="0">
                <a:solidFill>
                  <a:srgbClr val="7030A0"/>
                </a:solidFill>
                <a:effectLst/>
                <a:latin typeface="Segoe UI" panose="020B0502040204020203" pitchFamily="34" charset="0"/>
                <a:ea typeface="Times New Roman" panose="02020603050405020304" pitchFamily="18" charset="0"/>
                <a:cs typeface="Arial" panose="020B0604020202020204" pitchFamily="34" charset="0"/>
              </a:rPr>
              <a:t>Deployment Strategies</a:t>
            </a:r>
            <a:br>
              <a:rPr lang="en-GB" sz="1800" kern="100" dirty="0">
                <a:effectLst/>
                <a:latin typeface="Aptos" panose="020B0004020202020204" pitchFamily="34" charset="0"/>
                <a:ea typeface="Aptos" panose="020B0004020202020204" pitchFamily="34" charset="0"/>
                <a:cs typeface="Arial" panose="020B0604020202020204" pitchFamily="34" charset="0"/>
              </a:rPr>
            </a:br>
            <a:br>
              <a:rPr lang="en-GB" b="1" dirty="0"/>
            </a:br>
            <a:br>
              <a:rPr lang="en-GB" b="1" dirty="0"/>
            </a:br>
            <a:br>
              <a:rPr lang="en-GB" sz="1200" b="1" dirty="0"/>
            </a:br>
            <a:br>
              <a:rPr lang="en-GB" sz="1200" dirty="0"/>
            </a:br>
            <a:br>
              <a:rPr lang="en-GB" sz="1600" b="0" dirty="0">
                <a:solidFill>
                  <a:schemeClr val="tx1"/>
                </a:solidFill>
                <a:latin typeface="+mj-lt"/>
              </a:rPr>
            </a:br>
            <a:br>
              <a:rPr lang="en-GB" b="1" dirty="0"/>
            </a:br>
            <a:br>
              <a:rPr lang="en-GB" b="1" i="0" u="none" strike="noStrike" dirty="0">
                <a:solidFill>
                  <a:srgbClr val="000000"/>
                </a:solidFill>
                <a:effectLst/>
              </a:rPr>
            </a:br>
            <a:br>
              <a:rPr lang="en-GB" b="1" i="0" u="none" strike="noStrike" dirty="0">
                <a:solidFill>
                  <a:srgbClr val="404040"/>
                </a:solidFill>
                <a:effectLst/>
                <a:latin typeface="Inter"/>
              </a:rPr>
            </a:br>
            <a:endParaRPr lang="en-GB" b="1" i="0" u="none" strike="noStrike" dirty="0">
              <a:solidFill>
                <a:srgbClr val="404040"/>
              </a:solidFill>
              <a:effectLst/>
              <a:latin typeface="Inter"/>
            </a:endParaRPr>
          </a:p>
        </p:txBody>
      </p:sp>
      <p:sp>
        <p:nvSpPr>
          <p:cNvPr id="4" name="TextBox 3">
            <a:extLst>
              <a:ext uri="{FF2B5EF4-FFF2-40B4-BE49-F238E27FC236}">
                <a16:creationId xmlns:a16="http://schemas.microsoft.com/office/drawing/2014/main" id="{C38E8B5A-6BB0-B263-C30E-41D3C65D3129}"/>
              </a:ext>
            </a:extLst>
          </p:cNvPr>
          <p:cNvSpPr txBox="1"/>
          <p:nvPr/>
        </p:nvSpPr>
        <p:spPr>
          <a:xfrm>
            <a:off x="387458" y="991406"/>
            <a:ext cx="4649490" cy="3595023"/>
          </a:xfrm>
          <a:prstGeom prst="rect">
            <a:avLst/>
          </a:prstGeom>
          <a:noFill/>
        </p:spPr>
        <p:txBody>
          <a:bodyPr wrap="square">
            <a:spAutoFit/>
          </a:bodyPr>
          <a:lstStyle/>
          <a:p>
            <a:pPr>
              <a:lnSpc>
                <a:spcPct val="115000"/>
              </a:lnSpc>
              <a:spcAft>
                <a:spcPts val="800"/>
              </a:spcAft>
              <a:buNone/>
            </a:pPr>
            <a:r>
              <a:rPr lang="en-GB" sz="1800" b="1" kern="0" dirty="0">
                <a:solidFill>
                  <a:srgbClr val="404040"/>
                </a:solidFill>
                <a:effectLst/>
                <a:latin typeface="Segoe UI" panose="020B0502040204020203" pitchFamily="34" charset="0"/>
                <a:ea typeface="Times New Roman" panose="02020603050405020304" pitchFamily="18" charset="0"/>
                <a:cs typeface="Arial" panose="020B0604020202020204" pitchFamily="34" charset="0"/>
              </a:rPr>
              <a:t>Deployment Environments</a:t>
            </a:r>
            <a:endParaRPr lang="en-GB" sz="1800" b="1" kern="100" dirty="0">
              <a:solidFill>
                <a:srgbClr val="404040"/>
              </a:solidFill>
              <a:effectLst/>
              <a:latin typeface="Aptos" panose="020B0004020202020204" pitchFamily="34" charset="0"/>
              <a:ea typeface="Aptos" panose="020B0004020202020204" pitchFamily="34" charset="0"/>
              <a:cs typeface="Arial" panose="020B0604020202020204" pitchFamily="34" charset="0"/>
            </a:endParaRPr>
          </a:p>
          <a:p>
            <a:pPr marL="742950" lvl="1" indent="-285750">
              <a:lnSpc>
                <a:spcPct val="115000"/>
              </a:lnSpc>
              <a:spcAft>
                <a:spcPts val="800"/>
              </a:spcAft>
              <a:buSzPts val="1000"/>
              <a:buFont typeface="Courier New" panose="02070309020205020404" pitchFamily="49" charset="0"/>
              <a:buChar char="o"/>
              <a:tabLst>
                <a:tab pos="914400" algn="l"/>
              </a:tabLst>
            </a:pPr>
            <a:r>
              <a:rPr lang="en-GB" sz="1800" kern="0" dirty="0">
                <a:solidFill>
                  <a:srgbClr val="404040"/>
                </a:solidFill>
                <a:effectLst/>
                <a:latin typeface="Segoe UI" panose="020B0502040204020203" pitchFamily="34" charset="0"/>
                <a:ea typeface="Times New Roman" panose="02020603050405020304" pitchFamily="18" charset="0"/>
                <a:cs typeface="Times New Roman" panose="02020603050405020304" pitchFamily="18" charset="0"/>
              </a:rPr>
              <a:t>Cloud GPU instances (AWS, GCP, Azure)</a:t>
            </a:r>
            <a:endParaRPr lang="en-GB" sz="1800" kern="100" dirty="0">
              <a:solidFill>
                <a:srgbClr val="404040"/>
              </a:solidFill>
              <a:effectLst/>
              <a:latin typeface="Aptos" panose="020B0004020202020204" pitchFamily="34" charset="0"/>
              <a:ea typeface="Aptos" panose="020B0004020202020204" pitchFamily="34" charset="0"/>
              <a:cs typeface="Times New Roman" panose="02020603050405020304" pitchFamily="18" charset="0"/>
            </a:endParaRPr>
          </a:p>
          <a:p>
            <a:pPr marL="742950" lvl="1" indent="-285750">
              <a:lnSpc>
                <a:spcPct val="115000"/>
              </a:lnSpc>
              <a:spcAft>
                <a:spcPts val="800"/>
              </a:spcAft>
              <a:buSzPts val="1000"/>
              <a:buFont typeface="Courier New" panose="02070309020205020404" pitchFamily="49" charset="0"/>
              <a:buChar char="o"/>
              <a:tabLst>
                <a:tab pos="914400" algn="l"/>
              </a:tabLst>
            </a:pPr>
            <a:r>
              <a:rPr lang="en-GB" sz="1800" kern="0" dirty="0">
                <a:solidFill>
                  <a:srgbClr val="404040"/>
                </a:solidFill>
                <a:effectLst/>
                <a:latin typeface="Segoe UI" panose="020B0502040204020203" pitchFamily="34" charset="0"/>
                <a:ea typeface="Times New Roman" panose="02020603050405020304" pitchFamily="18" charset="0"/>
                <a:cs typeface="Times New Roman" panose="02020603050405020304" pitchFamily="18" charset="0"/>
              </a:rPr>
              <a:t>On-premise GPU clusters</a:t>
            </a:r>
            <a:endParaRPr lang="en-GB" sz="1800" kern="100" dirty="0">
              <a:solidFill>
                <a:srgbClr val="404040"/>
              </a:solidFill>
              <a:effectLst/>
              <a:latin typeface="Aptos" panose="020B0004020202020204" pitchFamily="34" charset="0"/>
              <a:ea typeface="Aptos" panose="020B0004020202020204" pitchFamily="34" charset="0"/>
              <a:cs typeface="Times New Roman" panose="02020603050405020304" pitchFamily="18" charset="0"/>
            </a:endParaRPr>
          </a:p>
          <a:p>
            <a:pPr marL="742950" lvl="1" indent="-285750">
              <a:lnSpc>
                <a:spcPct val="115000"/>
              </a:lnSpc>
              <a:spcAft>
                <a:spcPts val="800"/>
              </a:spcAft>
              <a:buSzPts val="1000"/>
              <a:buFont typeface="Courier New" panose="02070309020205020404" pitchFamily="49" charset="0"/>
              <a:buChar char="o"/>
              <a:tabLst>
                <a:tab pos="914400" algn="l"/>
              </a:tabLst>
            </a:pPr>
            <a:r>
              <a:rPr lang="en-GB" sz="1800" kern="0" dirty="0">
                <a:solidFill>
                  <a:srgbClr val="404040"/>
                </a:solidFill>
                <a:effectLst/>
                <a:latin typeface="Segoe UI" panose="020B0502040204020203" pitchFamily="34" charset="0"/>
                <a:ea typeface="Times New Roman" panose="02020603050405020304" pitchFamily="18" charset="0"/>
                <a:cs typeface="Times New Roman" panose="02020603050405020304" pitchFamily="18" charset="0"/>
              </a:rPr>
              <a:t>Edge deployment considerations</a:t>
            </a:r>
            <a:endParaRPr lang="en-GB" sz="1800" kern="100" dirty="0">
              <a:solidFill>
                <a:srgbClr val="404040"/>
              </a:solidFill>
              <a:effectLst/>
              <a:latin typeface="Aptos" panose="020B0004020202020204" pitchFamily="34" charset="0"/>
              <a:ea typeface="Aptos" panose="020B0004020202020204" pitchFamily="34" charset="0"/>
              <a:cs typeface="Times New Roman" panose="02020603050405020304" pitchFamily="18" charset="0"/>
            </a:endParaRPr>
          </a:p>
          <a:p>
            <a:pPr lvl="0">
              <a:lnSpc>
                <a:spcPct val="115000"/>
              </a:lnSpc>
              <a:spcAft>
                <a:spcPts val="300"/>
              </a:spcAft>
              <a:buSzPts val="1000"/>
              <a:tabLst>
                <a:tab pos="457200" algn="l"/>
              </a:tabLst>
            </a:pPr>
            <a:r>
              <a:rPr lang="en-GB" sz="1800" b="1" kern="0" dirty="0">
                <a:solidFill>
                  <a:srgbClr val="404040"/>
                </a:solidFill>
                <a:effectLst/>
                <a:latin typeface="Segoe UI" panose="020B0502040204020203" pitchFamily="34" charset="0"/>
                <a:ea typeface="Times New Roman" panose="02020603050405020304" pitchFamily="18" charset="0"/>
                <a:cs typeface="Arial" panose="020B0604020202020204" pitchFamily="34" charset="0"/>
              </a:rPr>
              <a:t>Orchestration and Scaling</a:t>
            </a:r>
            <a:endParaRPr lang="en-GB" sz="1800" b="1" kern="100" dirty="0">
              <a:solidFill>
                <a:srgbClr val="404040"/>
              </a:solidFill>
              <a:effectLst/>
              <a:latin typeface="Aptos" panose="020B0004020202020204" pitchFamily="34" charset="0"/>
              <a:ea typeface="Aptos" panose="020B0004020202020204" pitchFamily="34" charset="0"/>
              <a:cs typeface="Arial" panose="020B0604020202020204" pitchFamily="34" charset="0"/>
            </a:endParaRPr>
          </a:p>
          <a:p>
            <a:pPr marL="742950" lvl="1" indent="-285750">
              <a:lnSpc>
                <a:spcPct val="115000"/>
              </a:lnSpc>
              <a:spcAft>
                <a:spcPts val="800"/>
              </a:spcAft>
              <a:buSzPts val="1000"/>
              <a:buFont typeface="Courier New" panose="02070309020205020404" pitchFamily="49" charset="0"/>
              <a:buChar char="o"/>
              <a:tabLst>
                <a:tab pos="914400" algn="l"/>
              </a:tabLst>
            </a:pPr>
            <a:r>
              <a:rPr lang="en-GB" sz="1800" kern="0" dirty="0">
                <a:solidFill>
                  <a:srgbClr val="404040"/>
                </a:solidFill>
                <a:effectLst/>
                <a:latin typeface="Segoe UI" panose="020B0502040204020203" pitchFamily="34" charset="0"/>
                <a:ea typeface="Times New Roman" panose="02020603050405020304" pitchFamily="18" charset="0"/>
                <a:cs typeface="Times New Roman" panose="02020603050405020304" pitchFamily="18" charset="0"/>
              </a:rPr>
              <a:t>Kubernetes with GPU support</a:t>
            </a:r>
            <a:endParaRPr lang="en-GB" sz="1800" kern="100" dirty="0">
              <a:solidFill>
                <a:srgbClr val="404040"/>
              </a:solidFill>
              <a:effectLst/>
              <a:latin typeface="Aptos" panose="020B0004020202020204" pitchFamily="34" charset="0"/>
              <a:ea typeface="Aptos" panose="020B0004020202020204" pitchFamily="34" charset="0"/>
              <a:cs typeface="Times New Roman" panose="02020603050405020304" pitchFamily="18" charset="0"/>
            </a:endParaRPr>
          </a:p>
          <a:p>
            <a:pPr marL="742950" lvl="1" indent="-285750">
              <a:lnSpc>
                <a:spcPct val="115000"/>
              </a:lnSpc>
              <a:spcAft>
                <a:spcPts val="800"/>
              </a:spcAft>
              <a:buSzPts val="1000"/>
              <a:buFont typeface="Courier New" panose="02070309020205020404" pitchFamily="49" charset="0"/>
              <a:buChar char="o"/>
              <a:tabLst>
                <a:tab pos="914400" algn="l"/>
              </a:tabLst>
            </a:pPr>
            <a:r>
              <a:rPr lang="en-GB" sz="1800" kern="0" dirty="0">
                <a:solidFill>
                  <a:srgbClr val="404040"/>
                </a:solidFill>
                <a:effectLst/>
                <a:latin typeface="Segoe UI" panose="020B0502040204020203" pitchFamily="34" charset="0"/>
                <a:ea typeface="Times New Roman" panose="02020603050405020304" pitchFamily="18" charset="0"/>
                <a:cs typeface="Times New Roman" panose="02020603050405020304" pitchFamily="18" charset="0"/>
              </a:rPr>
              <a:t>Workload scheduling</a:t>
            </a:r>
            <a:endParaRPr lang="en-GB" sz="1800" kern="100" dirty="0">
              <a:solidFill>
                <a:srgbClr val="404040"/>
              </a:solidFill>
              <a:effectLst/>
              <a:latin typeface="Aptos" panose="020B0004020202020204" pitchFamily="34" charset="0"/>
              <a:ea typeface="Aptos" panose="020B0004020202020204" pitchFamily="34" charset="0"/>
              <a:cs typeface="Times New Roman" panose="02020603050405020304" pitchFamily="18" charset="0"/>
            </a:endParaRPr>
          </a:p>
          <a:p>
            <a:pPr marL="742950" lvl="1" indent="-285750">
              <a:lnSpc>
                <a:spcPct val="115000"/>
              </a:lnSpc>
              <a:spcAft>
                <a:spcPts val="800"/>
              </a:spcAft>
              <a:buSzPts val="1000"/>
              <a:buFont typeface="Courier New" panose="02070309020205020404" pitchFamily="49" charset="0"/>
              <a:buChar char="o"/>
              <a:tabLst>
                <a:tab pos="914400" algn="l"/>
              </a:tabLst>
            </a:pPr>
            <a:r>
              <a:rPr lang="en-GB" sz="1800" kern="0" dirty="0">
                <a:solidFill>
                  <a:srgbClr val="404040"/>
                </a:solidFill>
                <a:effectLst/>
                <a:latin typeface="Segoe UI" panose="020B0502040204020203" pitchFamily="34" charset="0"/>
                <a:ea typeface="Times New Roman" panose="02020603050405020304" pitchFamily="18" charset="0"/>
                <a:cs typeface="Times New Roman" panose="02020603050405020304" pitchFamily="18" charset="0"/>
              </a:rPr>
              <a:t>Auto-scaling strategies</a:t>
            </a:r>
            <a:endParaRPr lang="en-GB" sz="1800" kern="100" dirty="0">
              <a:solidFill>
                <a:srgbClr val="404040"/>
              </a:solidFill>
              <a:effectLst/>
              <a:latin typeface="Aptos" panose="020B0004020202020204" pitchFamily="34" charset="0"/>
              <a:ea typeface="Aptos" panose="020B0004020202020204" pitchFamily="34" charset="0"/>
              <a:cs typeface="Times New Roman" panose="02020603050405020304" pitchFamily="18" charset="0"/>
            </a:endParaRPr>
          </a:p>
        </p:txBody>
      </p:sp>
      <p:pic>
        <p:nvPicPr>
          <p:cNvPr id="6" name="Picture 5">
            <a:extLst>
              <a:ext uri="{FF2B5EF4-FFF2-40B4-BE49-F238E27FC236}">
                <a16:creationId xmlns:a16="http://schemas.microsoft.com/office/drawing/2014/main" id="{A2AC0E3B-5285-111C-E23E-038DB83930A4}"/>
              </a:ext>
            </a:extLst>
          </p:cNvPr>
          <p:cNvPicPr>
            <a:picLocks noChangeAspect="1"/>
          </p:cNvPicPr>
          <p:nvPr/>
        </p:nvPicPr>
        <p:blipFill>
          <a:blip r:embed="rId3"/>
          <a:stretch>
            <a:fillRect/>
          </a:stretch>
        </p:blipFill>
        <p:spPr>
          <a:xfrm>
            <a:off x="4304665" y="983924"/>
            <a:ext cx="5031975" cy="3531676"/>
          </a:xfrm>
          <a:prstGeom prst="rect">
            <a:avLst/>
          </a:prstGeom>
        </p:spPr>
      </p:pic>
    </p:spTree>
    <p:extLst>
      <p:ext uri="{BB962C8B-B14F-4D97-AF65-F5344CB8AC3E}">
        <p14:creationId xmlns:p14="http://schemas.microsoft.com/office/powerpoint/2010/main" val="114628824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60">
          <a:extLst>
            <a:ext uri="{FF2B5EF4-FFF2-40B4-BE49-F238E27FC236}">
              <a16:creationId xmlns:a16="http://schemas.microsoft.com/office/drawing/2014/main" id="{E962DE07-F95C-B67D-55DD-CFFA01607C3E}"/>
            </a:ext>
          </a:extLst>
        </p:cNvPr>
        <p:cNvGrpSpPr/>
        <p:nvPr/>
      </p:nvGrpSpPr>
      <p:grpSpPr>
        <a:xfrm>
          <a:off x="0" y="0"/>
          <a:ext cx="0" cy="0"/>
          <a:chOff x="0" y="0"/>
          <a:chExt cx="0" cy="0"/>
        </a:xfrm>
      </p:grpSpPr>
      <p:sp>
        <p:nvSpPr>
          <p:cNvPr id="61" name="Google Shape;61;p4">
            <a:extLst>
              <a:ext uri="{FF2B5EF4-FFF2-40B4-BE49-F238E27FC236}">
                <a16:creationId xmlns:a16="http://schemas.microsoft.com/office/drawing/2014/main" id="{FBF3091D-224C-C2DF-401F-6E271538928E}"/>
              </a:ext>
            </a:extLst>
          </p:cNvPr>
          <p:cNvSpPr txBox="1">
            <a:spLocks noGrp="1"/>
          </p:cNvSpPr>
          <p:nvPr>
            <p:ph type="title"/>
          </p:nvPr>
        </p:nvSpPr>
        <p:spPr>
          <a:xfrm>
            <a:off x="852408" y="104061"/>
            <a:ext cx="6346556" cy="627900"/>
          </a:xfrm>
          <a:prstGeom prst="rect">
            <a:avLst/>
          </a:prstGeom>
          <a:noFill/>
          <a:ln>
            <a:noFill/>
          </a:ln>
        </p:spPr>
        <p:txBody>
          <a:bodyPr spcFirstLastPara="1" wrap="square" lIns="91425" tIns="91425" rIns="91425" bIns="91425" anchor="t" anchorCtr="0">
            <a:normAutofit fontScale="90000"/>
          </a:bodyPr>
          <a:lstStyle/>
          <a:p>
            <a:r>
              <a:rPr lang="en-GB" sz="2800" b="1" kern="0" dirty="0">
                <a:solidFill>
                  <a:srgbClr val="7030A0"/>
                </a:solidFill>
                <a:effectLst/>
                <a:latin typeface="Segoe UI" panose="020B0502040204020203" pitchFamily="34" charset="0"/>
                <a:ea typeface="Times New Roman" panose="02020603050405020304" pitchFamily="18" charset="0"/>
                <a:cs typeface="Arial" panose="020B0604020202020204" pitchFamily="34" charset="0"/>
              </a:rPr>
              <a:t>Cloud GPU Instances (AWS, GCP, Azure)</a:t>
            </a:r>
            <a:br>
              <a:rPr lang="en-GB" sz="2800" b="1" kern="0" dirty="0">
                <a:solidFill>
                  <a:srgbClr val="7030A0"/>
                </a:solidFill>
                <a:effectLst/>
                <a:latin typeface="Segoe UI" panose="020B0502040204020203" pitchFamily="34" charset="0"/>
                <a:ea typeface="Times New Roman" panose="02020603050405020304" pitchFamily="18" charset="0"/>
                <a:cs typeface="Arial" panose="020B0604020202020204" pitchFamily="34" charset="0"/>
              </a:rPr>
            </a:br>
            <a:br>
              <a:rPr lang="en-GB" sz="1800" kern="100" dirty="0">
                <a:effectLst/>
                <a:latin typeface="Aptos" panose="020B0004020202020204" pitchFamily="34" charset="0"/>
                <a:ea typeface="Aptos" panose="020B0004020202020204" pitchFamily="34" charset="0"/>
                <a:cs typeface="Arial" panose="020B0604020202020204" pitchFamily="34" charset="0"/>
              </a:rPr>
            </a:br>
            <a:br>
              <a:rPr lang="en-GB" b="1" dirty="0"/>
            </a:br>
            <a:br>
              <a:rPr lang="en-GB" b="1" dirty="0"/>
            </a:br>
            <a:br>
              <a:rPr lang="en-GB" sz="1200" b="1" dirty="0"/>
            </a:br>
            <a:br>
              <a:rPr lang="en-GB" sz="1200" dirty="0"/>
            </a:br>
            <a:br>
              <a:rPr lang="en-GB" sz="1600" b="0" dirty="0">
                <a:solidFill>
                  <a:schemeClr val="tx1"/>
                </a:solidFill>
                <a:latin typeface="+mj-lt"/>
              </a:rPr>
            </a:br>
            <a:br>
              <a:rPr lang="en-GB" b="1" dirty="0"/>
            </a:br>
            <a:br>
              <a:rPr lang="en-GB" b="1" i="0" u="none" strike="noStrike" dirty="0">
                <a:solidFill>
                  <a:srgbClr val="000000"/>
                </a:solidFill>
                <a:effectLst/>
              </a:rPr>
            </a:br>
            <a:br>
              <a:rPr lang="en-GB" b="1" i="0" u="none" strike="noStrike" dirty="0">
                <a:solidFill>
                  <a:srgbClr val="404040"/>
                </a:solidFill>
                <a:effectLst/>
                <a:latin typeface="Inter"/>
              </a:rPr>
            </a:br>
            <a:endParaRPr lang="en-GB" b="1" i="0" u="none" strike="noStrike" dirty="0">
              <a:solidFill>
                <a:srgbClr val="404040"/>
              </a:solidFill>
              <a:effectLst/>
              <a:latin typeface="Inter"/>
            </a:endParaRPr>
          </a:p>
        </p:txBody>
      </p:sp>
      <p:sp>
        <p:nvSpPr>
          <p:cNvPr id="4" name="TextBox 3">
            <a:extLst>
              <a:ext uri="{FF2B5EF4-FFF2-40B4-BE49-F238E27FC236}">
                <a16:creationId xmlns:a16="http://schemas.microsoft.com/office/drawing/2014/main" id="{A88CA2D6-8461-C8D9-1539-2EAECCD987B9}"/>
              </a:ext>
            </a:extLst>
          </p:cNvPr>
          <p:cNvSpPr txBox="1"/>
          <p:nvPr/>
        </p:nvSpPr>
        <p:spPr>
          <a:xfrm>
            <a:off x="2324746" y="1006905"/>
            <a:ext cx="5339166" cy="3626827"/>
          </a:xfrm>
          <a:prstGeom prst="rect">
            <a:avLst/>
          </a:prstGeom>
          <a:noFill/>
        </p:spPr>
        <p:txBody>
          <a:bodyPr wrap="square">
            <a:spAutoFit/>
          </a:bodyPr>
          <a:lstStyle/>
          <a:p>
            <a:pPr algn="l">
              <a:spcAft>
                <a:spcPts val="300"/>
              </a:spcAft>
            </a:pPr>
            <a:r>
              <a:rPr lang="en-GB" sz="1800" b="1" i="0" u="none" strike="noStrike" dirty="0">
                <a:solidFill>
                  <a:srgbClr val="404040"/>
                </a:solidFill>
                <a:effectLst/>
                <a:latin typeface="Inter" panose="02000503000000020004" pitchFamily="2" charset="0"/>
              </a:rPr>
              <a:t>AWS GPU Instances:</a:t>
            </a:r>
            <a:endParaRPr lang="en-GB" sz="1800" b="0" i="0" u="none" strike="noStrike" dirty="0">
              <a:solidFill>
                <a:srgbClr val="404040"/>
              </a:solidFill>
              <a:effectLst/>
              <a:latin typeface="Inter" panose="02000503000000020004" pitchFamily="2" charset="0"/>
            </a:endParaRPr>
          </a:p>
          <a:p>
            <a:pPr marL="457200" lvl="1" algn="l">
              <a:spcBef>
                <a:spcPts val="300"/>
              </a:spcBef>
            </a:pPr>
            <a:r>
              <a:rPr lang="en-GB" sz="1800" b="1" i="0" u="none" strike="noStrike" dirty="0">
                <a:solidFill>
                  <a:srgbClr val="404040"/>
                </a:solidFill>
                <a:effectLst/>
                <a:latin typeface="Inter" panose="02000503000000020004" pitchFamily="2" charset="0"/>
              </a:rPr>
              <a:t>P4/P3 (Tesla T4/V100)</a:t>
            </a:r>
            <a:r>
              <a:rPr lang="en-GB" sz="1800" b="0" i="0" u="none" strike="noStrike" dirty="0">
                <a:solidFill>
                  <a:srgbClr val="404040"/>
                </a:solidFill>
                <a:effectLst/>
                <a:latin typeface="Inter" panose="02000503000000020004" pitchFamily="2" charset="0"/>
              </a:rPr>
              <a:t> – Inference &amp; Training</a:t>
            </a:r>
          </a:p>
          <a:p>
            <a:pPr marL="457200" lvl="1" algn="l">
              <a:spcBef>
                <a:spcPts val="300"/>
              </a:spcBef>
            </a:pPr>
            <a:r>
              <a:rPr lang="en-GB" sz="1800" b="1" i="0" u="none" strike="noStrike" dirty="0">
                <a:solidFill>
                  <a:srgbClr val="404040"/>
                </a:solidFill>
                <a:effectLst/>
                <a:latin typeface="Inter" panose="02000503000000020004" pitchFamily="2" charset="0"/>
              </a:rPr>
              <a:t>G5 (A10G)</a:t>
            </a:r>
            <a:r>
              <a:rPr lang="en-GB" sz="1800" b="0" i="0" u="none" strike="noStrike" dirty="0">
                <a:solidFill>
                  <a:srgbClr val="404040"/>
                </a:solidFill>
                <a:effectLst/>
                <a:latin typeface="Inter" panose="02000503000000020004" pitchFamily="2" charset="0"/>
              </a:rPr>
              <a:t> – Graphics &amp; ML</a:t>
            </a:r>
          </a:p>
          <a:p>
            <a:pPr marL="457200" lvl="1" algn="l">
              <a:spcBef>
                <a:spcPts val="300"/>
              </a:spcBef>
            </a:pPr>
            <a:r>
              <a:rPr lang="en-GB" sz="1800" b="1" i="0" u="none" strike="noStrike" dirty="0">
                <a:solidFill>
                  <a:srgbClr val="404040"/>
                </a:solidFill>
                <a:effectLst/>
                <a:latin typeface="Inter" panose="02000503000000020004" pitchFamily="2" charset="0"/>
              </a:rPr>
              <a:t>EC2 Spot Instances</a:t>
            </a:r>
            <a:r>
              <a:rPr lang="en-GB" sz="1800" b="0" i="0" u="none" strike="noStrike" dirty="0">
                <a:solidFill>
                  <a:srgbClr val="404040"/>
                </a:solidFill>
                <a:effectLst/>
                <a:latin typeface="Inter" panose="02000503000000020004" pitchFamily="2" charset="0"/>
              </a:rPr>
              <a:t> for cost savings</a:t>
            </a:r>
          </a:p>
          <a:p>
            <a:pPr algn="l">
              <a:spcBef>
                <a:spcPts val="300"/>
              </a:spcBef>
              <a:spcAft>
                <a:spcPts val="300"/>
              </a:spcAft>
            </a:pPr>
            <a:r>
              <a:rPr lang="en-GB" sz="1800" b="1" i="0" u="none" strike="noStrike" dirty="0">
                <a:solidFill>
                  <a:srgbClr val="404040"/>
                </a:solidFill>
                <a:effectLst/>
                <a:latin typeface="Inter" panose="02000503000000020004" pitchFamily="2" charset="0"/>
              </a:rPr>
              <a:t>GCP GPU Options:</a:t>
            </a:r>
            <a:endParaRPr lang="en-GB" sz="1800" b="0" i="0" u="none" strike="noStrike" dirty="0">
              <a:solidFill>
                <a:srgbClr val="404040"/>
              </a:solidFill>
              <a:effectLst/>
              <a:latin typeface="Inter" panose="02000503000000020004" pitchFamily="2" charset="0"/>
            </a:endParaRPr>
          </a:p>
          <a:p>
            <a:pPr marL="457200" lvl="1" algn="l">
              <a:spcBef>
                <a:spcPts val="300"/>
              </a:spcBef>
            </a:pPr>
            <a:r>
              <a:rPr lang="en-GB" sz="1800" b="1" i="0" u="none" strike="noStrike" dirty="0">
                <a:solidFill>
                  <a:srgbClr val="404040"/>
                </a:solidFill>
                <a:effectLst/>
                <a:latin typeface="Inter" panose="02000503000000020004" pitchFamily="2" charset="0"/>
              </a:rPr>
              <a:t>T4, V100, A100</a:t>
            </a:r>
            <a:r>
              <a:rPr lang="en-GB" sz="1800" b="0" i="0" u="none" strike="noStrike" dirty="0">
                <a:solidFill>
                  <a:srgbClr val="404040"/>
                </a:solidFill>
                <a:effectLst/>
                <a:latin typeface="Inter" panose="02000503000000020004" pitchFamily="2" charset="0"/>
              </a:rPr>
              <a:t> on Google Compute Engine</a:t>
            </a:r>
          </a:p>
          <a:p>
            <a:pPr marL="457200" lvl="1" algn="l">
              <a:spcBef>
                <a:spcPts val="300"/>
              </a:spcBef>
            </a:pPr>
            <a:r>
              <a:rPr lang="en-GB" sz="1800" b="1" i="0" u="none" strike="noStrike" dirty="0">
                <a:solidFill>
                  <a:srgbClr val="404040"/>
                </a:solidFill>
                <a:effectLst/>
                <a:latin typeface="Inter" panose="02000503000000020004" pitchFamily="2" charset="0"/>
              </a:rPr>
              <a:t>TPU v4 Pods</a:t>
            </a:r>
            <a:r>
              <a:rPr lang="en-GB" sz="1800" b="0" i="0" u="none" strike="noStrike" dirty="0">
                <a:solidFill>
                  <a:srgbClr val="404040"/>
                </a:solidFill>
                <a:effectLst/>
                <a:latin typeface="Inter" panose="02000503000000020004" pitchFamily="2" charset="0"/>
              </a:rPr>
              <a:t> for large-scale training</a:t>
            </a:r>
          </a:p>
          <a:p>
            <a:pPr algn="l">
              <a:spcBef>
                <a:spcPts val="300"/>
              </a:spcBef>
              <a:spcAft>
                <a:spcPts val="300"/>
              </a:spcAft>
            </a:pPr>
            <a:r>
              <a:rPr lang="en-GB" sz="1800" b="1" i="0" u="none" strike="noStrike" dirty="0">
                <a:solidFill>
                  <a:srgbClr val="404040"/>
                </a:solidFill>
                <a:effectLst/>
                <a:latin typeface="Inter" panose="02000503000000020004" pitchFamily="2" charset="0"/>
              </a:rPr>
              <a:t>Azure GPU Offerings:</a:t>
            </a:r>
            <a:endParaRPr lang="en-GB" sz="1800" b="0" i="0" u="none" strike="noStrike" dirty="0">
              <a:solidFill>
                <a:srgbClr val="404040"/>
              </a:solidFill>
              <a:effectLst/>
              <a:latin typeface="Inter" panose="02000503000000020004" pitchFamily="2" charset="0"/>
            </a:endParaRPr>
          </a:p>
          <a:p>
            <a:pPr marL="457200" lvl="1" algn="l">
              <a:spcBef>
                <a:spcPts val="300"/>
              </a:spcBef>
            </a:pPr>
            <a:r>
              <a:rPr lang="en-GB" sz="1800" b="1" i="0" u="none" strike="noStrike" dirty="0">
                <a:solidFill>
                  <a:srgbClr val="404040"/>
                </a:solidFill>
                <a:effectLst/>
                <a:latin typeface="Inter" panose="02000503000000020004" pitchFamily="2" charset="0"/>
              </a:rPr>
              <a:t>NCv3 (V100), ND (A100)</a:t>
            </a:r>
            <a:endParaRPr lang="en-GB" sz="1800" b="0" i="0" u="none" strike="noStrike" dirty="0">
              <a:solidFill>
                <a:srgbClr val="404040"/>
              </a:solidFill>
              <a:effectLst/>
              <a:latin typeface="Inter" panose="02000503000000020004" pitchFamily="2" charset="0"/>
            </a:endParaRPr>
          </a:p>
          <a:p>
            <a:pPr marL="457200" lvl="1" algn="l">
              <a:spcBef>
                <a:spcPts val="300"/>
              </a:spcBef>
            </a:pPr>
            <a:r>
              <a:rPr lang="en-GB" sz="1800" b="1" i="0" u="none" strike="noStrike" dirty="0">
                <a:solidFill>
                  <a:srgbClr val="404040"/>
                </a:solidFill>
                <a:effectLst/>
                <a:latin typeface="Inter" panose="02000503000000020004" pitchFamily="2" charset="0"/>
              </a:rPr>
              <a:t>Azure ML Pipelines</a:t>
            </a:r>
            <a:r>
              <a:rPr lang="en-GB" sz="1800" b="0" i="0" u="none" strike="noStrike" dirty="0">
                <a:solidFill>
                  <a:srgbClr val="404040"/>
                </a:solidFill>
                <a:effectLst/>
                <a:latin typeface="Inter" panose="02000503000000020004" pitchFamily="2" charset="0"/>
              </a:rPr>
              <a:t> for </a:t>
            </a:r>
            <a:r>
              <a:rPr lang="en-GB" sz="1800" b="0" i="0" u="none" strike="noStrike" dirty="0" err="1">
                <a:solidFill>
                  <a:srgbClr val="404040"/>
                </a:solidFill>
                <a:effectLst/>
                <a:latin typeface="Inter" panose="02000503000000020004" pitchFamily="2" charset="0"/>
              </a:rPr>
              <a:t>MLOps</a:t>
            </a:r>
            <a:endParaRPr lang="en-GB" sz="1800" b="0" i="0" u="none" strike="noStrike" dirty="0">
              <a:solidFill>
                <a:srgbClr val="404040"/>
              </a:solidFill>
              <a:effectLst/>
              <a:latin typeface="Inter" panose="02000503000000020004" pitchFamily="2" charset="0"/>
            </a:endParaRPr>
          </a:p>
          <a:p>
            <a:pPr>
              <a:lnSpc>
                <a:spcPct val="115000"/>
              </a:lnSpc>
              <a:spcAft>
                <a:spcPts val="800"/>
              </a:spcAft>
              <a:buNone/>
            </a:pPr>
            <a:endParaRPr lang="en-GB" sz="1800" kern="100" dirty="0">
              <a:solidFill>
                <a:srgbClr val="404040"/>
              </a:solidFill>
              <a:effectLst/>
              <a:latin typeface="Aptos" panose="020B0004020202020204" pitchFamily="34" charset="0"/>
              <a:ea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239338863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60">
          <a:extLst>
            <a:ext uri="{FF2B5EF4-FFF2-40B4-BE49-F238E27FC236}">
              <a16:creationId xmlns:a16="http://schemas.microsoft.com/office/drawing/2014/main" id="{80D34AA1-5B99-665D-7EB7-6AF33E4F6719}"/>
            </a:ext>
          </a:extLst>
        </p:cNvPr>
        <p:cNvGrpSpPr/>
        <p:nvPr/>
      </p:nvGrpSpPr>
      <p:grpSpPr>
        <a:xfrm>
          <a:off x="0" y="0"/>
          <a:ext cx="0" cy="0"/>
          <a:chOff x="0" y="0"/>
          <a:chExt cx="0" cy="0"/>
        </a:xfrm>
      </p:grpSpPr>
      <p:sp>
        <p:nvSpPr>
          <p:cNvPr id="61" name="Google Shape;61;p4">
            <a:extLst>
              <a:ext uri="{FF2B5EF4-FFF2-40B4-BE49-F238E27FC236}">
                <a16:creationId xmlns:a16="http://schemas.microsoft.com/office/drawing/2014/main" id="{3888EFEA-3FDD-B604-6E2F-6E0F81CD8BD8}"/>
              </a:ext>
            </a:extLst>
          </p:cNvPr>
          <p:cNvSpPr txBox="1">
            <a:spLocks noGrp="1"/>
          </p:cNvSpPr>
          <p:nvPr>
            <p:ph type="title"/>
          </p:nvPr>
        </p:nvSpPr>
        <p:spPr>
          <a:xfrm>
            <a:off x="852408" y="104061"/>
            <a:ext cx="6346556" cy="627900"/>
          </a:xfrm>
          <a:prstGeom prst="rect">
            <a:avLst/>
          </a:prstGeom>
          <a:noFill/>
          <a:ln>
            <a:noFill/>
          </a:ln>
        </p:spPr>
        <p:txBody>
          <a:bodyPr spcFirstLastPara="1" wrap="square" lIns="91425" tIns="91425" rIns="91425" bIns="91425" anchor="t" anchorCtr="0">
            <a:normAutofit fontScale="90000"/>
          </a:bodyPr>
          <a:lstStyle/>
          <a:p>
            <a:r>
              <a:rPr lang="en-GB" sz="3100" b="1" i="0" u="none" strike="noStrike" dirty="0">
                <a:solidFill>
                  <a:srgbClr val="7030A0"/>
                </a:solidFill>
                <a:effectLst/>
                <a:latin typeface="Inter" panose="02000503000000020004" pitchFamily="2" charset="0"/>
              </a:rPr>
              <a:t>On-Premise GPU Clusters</a:t>
            </a:r>
            <a:br>
              <a:rPr lang="en-GB" sz="3100" b="1" i="0" u="none" strike="noStrike" dirty="0">
                <a:solidFill>
                  <a:srgbClr val="7030A0"/>
                </a:solidFill>
                <a:effectLst/>
                <a:latin typeface="Inter" panose="02000503000000020004" pitchFamily="2" charset="0"/>
              </a:rPr>
            </a:br>
            <a:br>
              <a:rPr lang="en-GB" sz="2800" b="1" kern="0" dirty="0">
                <a:solidFill>
                  <a:srgbClr val="7030A0"/>
                </a:solidFill>
                <a:effectLst/>
                <a:latin typeface="Segoe UI" panose="020B0502040204020203" pitchFamily="34" charset="0"/>
                <a:ea typeface="Times New Roman" panose="02020603050405020304" pitchFamily="18" charset="0"/>
                <a:cs typeface="Arial" panose="020B0604020202020204" pitchFamily="34" charset="0"/>
              </a:rPr>
            </a:br>
            <a:br>
              <a:rPr lang="en-GB" sz="1800" kern="100" dirty="0">
                <a:effectLst/>
                <a:latin typeface="Aptos" panose="020B0004020202020204" pitchFamily="34" charset="0"/>
                <a:ea typeface="Aptos" panose="020B0004020202020204" pitchFamily="34" charset="0"/>
                <a:cs typeface="Arial" panose="020B0604020202020204" pitchFamily="34" charset="0"/>
              </a:rPr>
            </a:br>
            <a:br>
              <a:rPr lang="en-GB" b="1" dirty="0"/>
            </a:br>
            <a:br>
              <a:rPr lang="en-GB" b="1" dirty="0"/>
            </a:br>
            <a:br>
              <a:rPr lang="en-GB" sz="1200" b="1" dirty="0"/>
            </a:br>
            <a:br>
              <a:rPr lang="en-GB" sz="1200" dirty="0"/>
            </a:br>
            <a:br>
              <a:rPr lang="en-GB" sz="1600" b="0" dirty="0">
                <a:solidFill>
                  <a:schemeClr val="tx1"/>
                </a:solidFill>
                <a:latin typeface="+mj-lt"/>
              </a:rPr>
            </a:br>
            <a:br>
              <a:rPr lang="en-GB" b="1" dirty="0"/>
            </a:br>
            <a:br>
              <a:rPr lang="en-GB" b="1" i="0" u="none" strike="noStrike" dirty="0">
                <a:solidFill>
                  <a:srgbClr val="000000"/>
                </a:solidFill>
                <a:effectLst/>
              </a:rPr>
            </a:br>
            <a:br>
              <a:rPr lang="en-GB" b="1" i="0" u="none" strike="noStrike" dirty="0">
                <a:solidFill>
                  <a:srgbClr val="404040"/>
                </a:solidFill>
                <a:effectLst/>
                <a:latin typeface="Inter"/>
              </a:rPr>
            </a:br>
            <a:endParaRPr lang="en-GB" b="1" i="0" u="none" strike="noStrike" dirty="0">
              <a:solidFill>
                <a:srgbClr val="404040"/>
              </a:solidFill>
              <a:effectLst/>
              <a:latin typeface="Inter"/>
            </a:endParaRPr>
          </a:p>
        </p:txBody>
      </p:sp>
      <p:sp>
        <p:nvSpPr>
          <p:cNvPr id="4" name="TextBox 3">
            <a:extLst>
              <a:ext uri="{FF2B5EF4-FFF2-40B4-BE49-F238E27FC236}">
                <a16:creationId xmlns:a16="http://schemas.microsoft.com/office/drawing/2014/main" id="{50EFC896-856F-7EEC-6011-3685C7A6BDBD}"/>
              </a:ext>
            </a:extLst>
          </p:cNvPr>
          <p:cNvSpPr txBox="1"/>
          <p:nvPr/>
        </p:nvSpPr>
        <p:spPr>
          <a:xfrm>
            <a:off x="929898" y="1006905"/>
            <a:ext cx="6734014" cy="3480633"/>
          </a:xfrm>
          <a:prstGeom prst="rect">
            <a:avLst/>
          </a:prstGeom>
          <a:noFill/>
        </p:spPr>
        <p:txBody>
          <a:bodyPr wrap="square">
            <a:spAutoFit/>
          </a:bodyPr>
          <a:lstStyle/>
          <a:p>
            <a:pPr>
              <a:buFont typeface="Arial" panose="020B0604020202020204" pitchFamily="34" charset="0"/>
              <a:buChar char="•"/>
            </a:pPr>
            <a:r>
              <a:rPr lang="en-GB" sz="1600" dirty="0"/>
              <a:t>An </a:t>
            </a:r>
            <a:r>
              <a:rPr lang="en-GB" sz="1600" b="1" dirty="0"/>
              <a:t>on-premise GPU cluster</a:t>
            </a:r>
            <a:r>
              <a:rPr lang="en-GB" sz="1600" dirty="0"/>
              <a:t> is a group of GPU-equipped servers physically located and maintained within an organization's own data </a:t>
            </a:r>
            <a:r>
              <a:rPr lang="en-GB" sz="1600" dirty="0" err="1"/>
              <a:t>center</a:t>
            </a:r>
            <a:r>
              <a:rPr lang="en-GB" sz="1600" dirty="0"/>
              <a:t> or facility. These clusters are networked together and configured to run parallel computing tasks, typically for machine learning, deep learning, scientific simulations, or high-performance computing (HPC).</a:t>
            </a:r>
          </a:p>
          <a:p>
            <a:pPr algn="l">
              <a:buFont typeface="Arial" panose="020B0604020202020204" pitchFamily="34" charset="0"/>
              <a:buChar char="•"/>
            </a:pPr>
            <a:endParaRPr lang="en-GB" sz="1800" b="1" i="0" u="none" strike="noStrike" dirty="0">
              <a:solidFill>
                <a:srgbClr val="404040"/>
              </a:solidFill>
              <a:effectLst/>
              <a:latin typeface="Inter" panose="02000503000000020004" pitchFamily="2" charset="0"/>
            </a:endParaRPr>
          </a:p>
          <a:p>
            <a:pPr algn="l">
              <a:buFont typeface="Arial" panose="020B0604020202020204" pitchFamily="34" charset="0"/>
              <a:buChar char="•"/>
            </a:pPr>
            <a:r>
              <a:rPr lang="en-GB" sz="1800" b="1" i="0" u="none" strike="noStrike" dirty="0">
                <a:solidFill>
                  <a:srgbClr val="404040"/>
                </a:solidFill>
                <a:effectLst/>
                <a:latin typeface="Inter" panose="02000503000000020004" pitchFamily="2" charset="0"/>
              </a:rPr>
              <a:t>NVIDIA DGX Systems</a:t>
            </a:r>
            <a:r>
              <a:rPr lang="en-GB" sz="1800" b="0" i="0" u="none" strike="noStrike" dirty="0">
                <a:solidFill>
                  <a:srgbClr val="404040"/>
                </a:solidFill>
                <a:effectLst/>
                <a:latin typeface="Inter" panose="02000503000000020004" pitchFamily="2" charset="0"/>
              </a:rPr>
              <a:t> (A100, H100)</a:t>
            </a:r>
          </a:p>
          <a:p>
            <a:pPr algn="l">
              <a:spcBef>
                <a:spcPts val="300"/>
              </a:spcBef>
              <a:buFont typeface="Arial" panose="020B0604020202020204" pitchFamily="34" charset="0"/>
              <a:buChar char="•"/>
            </a:pPr>
            <a:r>
              <a:rPr lang="en-GB" sz="1800" b="1" i="0" u="none" strike="noStrike" dirty="0">
                <a:solidFill>
                  <a:srgbClr val="404040"/>
                </a:solidFill>
                <a:effectLst/>
                <a:latin typeface="Inter" panose="02000503000000020004" pitchFamily="2" charset="0"/>
              </a:rPr>
              <a:t>Kubernetes + GPU Operator</a:t>
            </a:r>
            <a:r>
              <a:rPr lang="en-GB" sz="1800" b="0" i="0" u="none" strike="noStrike" dirty="0">
                <a:solidFill>
                  <a:srgbClr val="404040"/>
                </a:solidFill>
                <a:effectLst/>
                <a:latin typeface="Inter" panose="02000503000000020004" pitchFamily="2" charset="0"/>
              </a:rPr>
              <a:t> for cluster management</a:t>
            </a:r>
          </a:p>
          <a:p>
            <a:pPr algn="l">
              <a:spcBef>
                <a:spcPts val="300"/>
              </a:spcBef>
              <a:spcAft>
                <a:spcPts val="300"/>
              </a:spcAft>
              <a:buFont typeface="Arial" panose="020B0604020202020204" pitchFamily="34" charset="0"/>
              <a:buChar char="•"/>
            </a:pPr>
            <a:r>
              <a:rPr lang="en-GB" sz="1800" b="1" i="0" u="none" strike="noStrike" dirty="0">
                <a:solidFill>
                  <a:srgbClr val="404040"/>
                </a:solidFill>
                <a:effectLst/>
                <a:latin typeface="Inter" panose="02000503000000020004" pitchFamily="2" charset="0"/>
              </a:rPr>
              <a:t>Storage Considerations:</a:t>
            </a:r>
            <a:endParaRPr lang="en-GB" sz="1800" b="0" i="0" u="none" strike="noStrike" dirty="0">
              <a:solidFill>
                <a:srgbClr val="404040"/>
              </a:solidFill>
              <a:effectLst/>
              <a:latin typeface="Inter" panose="02000503000000020004" pitchFamily="2" charset="0"/>
            </a:endParaRPr>
          </a:p>
          <a:p>
            <a:pPr marL="742950" lvl="1" indent="-285750" algn="l">
              <a:spcBef>
                <a:spcPts val="300"/>
              </a:spcBef>
              <a:buFont typeface="Arial" panose="020B0604020202020204" pitchFamily="34" charset="0"/>
              <a:buChar char="•"/>
            </a:pPr>
            <a:r>
              <a:rPr lang="en-GB" sz="1800" b="1" i="0" u="none" strike="noStrike" dirty="0">
                <a:solidFill>
                  <a:srgbClr val="404040"/>
                </a:solidFill>
                <a:effectLst/>
                <a:latin typeface="Inter" panose="02000503000000020004" pitchFamily="2" charset="0"/>
              </a:rPr>
              <a:t>NVMe for fast I/O</a:t>
            </a:r>
            <a:endParaRPr lang="en-GB" sz="1800" b="0" i="0" u="none" strike="noStrike" dirty="0">
              <a:solidFill>
                <a:srgbClr val="404040"/>
              </a:solidFill>
              <a:effectLst/>
              <a:latin typeface="Inter" panose="02000503000000020004" pitchFamily="2" charset="0"/>
            </a:endParaRPr>
          </a:p>
          <a:p>
            <a:pPr marL="742950" lvl="1" indent="-285750" algn="l">
              <a:spcBef>
                <a:spcPts val="300"/>
              </a:spcBef>
              <a:buFont typeface="Arial" panose="020B0604020202020204" pitchFamily="34" charset="0"/>
              <a:buChar char="•"/>
            </a:pPr>
            <a:r>
              <a:rPr lang="en-GB" sz="1800" b="1" i="0" u="none" strike="noStrike" dirty="0">
                <a:solidFill>
                  <a:srgbClr val="404040"/>
                </a:solidFill>
                <a:effectLst/>
                <a:latin typeface="Inter" panose="02000503000000020004" pitchFamily="2" charset="0"/>
              </a:rPr>
              <a:t>Distributed FS (Lustre, </a:t>
            </a:r>
            <a:r>
              <a:rPr lang="en-GB" sz="1800" b="1" i="0" u="none" strike="noStrike" dirty="0" err="1">
                <a:solidFill>
                  <a:srgbClr val="404040"/>
                </a:solidFill>
                <a:effectLst/>
                <a:latin typeface="Inter" panose="02000503000000020004" pitchFamily="2" charset="0"/>
              </a:rPr>
              <a:t>CephFS</a:t>
            </a:r>
            <a:r>
              <a:rPr lang="en-GB" sz="1800" b="1" i="0" u="none" strike="noStrike" dirty="0">
                <a:solidFill>
                  <a:srgbClr val="404040"/>
                </a:solidFill>
                <a:effectLst/>
                <a:latin typeface="Inter" panose="02000503000000020004" pitchFamily="2" charset="0"/>
              </a:rPr>
              <a:t>)</a:t>
            </a:r>
            <a:endParaRPr lang="en-GB" sz="1800" b="0" i="0" u="none" strike="noStrike" dirty="0">
              <a:solidFill>
                <a:srgbClr val="404040"/>
              </a:solidFill>
              <a:effectLst/>
              <a:latin typeface="Inter" panose="02000503000000020004" pitchFamily="2" charset="0"/>
            </a:endParaRPr>
          </a:p>
          <a:p>
            <a:pPr>
              <a:lnSpc>
                <a:spcPct val="115000"/>
              </a:lnSpc>
              <a:spcAft>
                <a:spcPts val="800"/>
              </a:spcAft>
              <a:buNone/>
            </a:pPr>
            <a:endParaRPr lang="en-GB" sz="1800" kern="100" dirty="0">
              <a:solidFill>
                <a:srgbClr val="404040"/>
              </a:solidFill>
              <a:effectLst/>
              <a:latin typeface="Aptos" panose="020B0004020202020204" pitchFamily="34" charset="0"/>
              <a:ea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310635700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60">
          <a:extLst>
            <a:ext uri="{FF2B5EF4-FFF2-40B4-BE49-F238E27FC236}">
              <a16:creationId xmlns:a16="http://schemas.microsoft.com/office/drawing/2014/main" id="{8D7DCCD7-A0E3-506D-B3D6-6E16CD63165A}"/>
            </a:ext>
          </a:extLst>
        </p:cNvPr>
        <p:cNvGrpSpPr/>
        <p:nvPr/>
      </p:nvGrpSpPr>
      <p:grpSpPr>
        <a:xfrm>
          <a:off x="0" y="0"/>
          <a:ext cx="0" cy="0"/>
          <a:chOff x="0" y="0"/>
          <a:chExt cx="0" cy="0"/>
        </a:xfrm>
      </p:grpSpPr>
      <p:sp>
        <p:nvSpPr>
          <p:cNvPr id="61" name="Google Shape;61;p4">
            <a:extLst>
              <a:ext uri="{FF2B5EF4-FFF2-40B4-BE49-F238E27FC236}">
                <a16:creationId xmlns:a16="http://schemas.microsoft.com/office/drawing/2014/main" id="{45B291C3-06B9-BB59-E957-1824911EC532}"/>
              </a:ext>
            </a:extLst>
          </p:cNvPr>
          <p:cNvSpPr txBox="1">
            <a:spLocks noGrp="1"/>
          </p:cNvSpPr>
          <p:nvPr>
            <p:ph type="title"/>
          </p:nvPr>
        </p:nvSpPr>
        <p:spPr>
          <a:xfrm>
            <a:off x="-1" y="104061"/>
            <a:ext cx="8144360" cy="627900"/>
          </a:xfrm>
          <a:prstGeom prst="rect">
            <a:avLst/>
          </a:prstGeom>
          <a:noFill/>
          <a:ln>
            <a:noFill/>
          </a:ln>
        </p:spPr>
        <p:txBody>
          <a:bodyPr spcFirstLastPara="1" wrap="square" lIns="91425" tIns="91425" rIns="91425" bIns="91425" anchor="t" anchorCtr="0">
            <a:normAutofit fontScale="90000"/>
          </a:bodyPr>
          <a:lstStyle/>
          <a:p>
            <a:r>
              <a:rPr lang="en-GB" sz="2700" b="1" i="0" u="none" strike="noStrike" dirty="0">
                <a:solidFill>
                  <a:srgbClr val="7030A0"/>
                </a:solidFill>
                <a:effectLst/>
                <a:latin typeface="Inter" panose="02000503000000020004" pitchFamily="2" charset="0"/>
              </a:rPr>
              <a:t>On-Premise GPU Clusters </a:t>
            </a:r>
            <a:r>
              <a:rPr lang="en-GB" sz="2700" b="1" dirty="0"/>
              <a:t>Advantages &amp; Challenges</a:t>
            </a:r>
            <a:br>
              <a:rPr lang="en-GB" sz="3200" b="1" dirty="0"/>
            </a:br>
            <a:br>
              <a:rPr lang="en-GB" sz="3200" b="1" dirty="0"/>
            </a:br>
            <a:br>
              <a:rPr lang="en-GB" sz="3100" b="1" i="0" u="none" strike="noStrike" dirty="0">
                <a:solidFill>
                  <a:srgbClr val="7030A0"/>
                </a:solidFill>
                <a:effectLst/>
                <a:latin typeface="Inter" panose="02000503000000020004" pitchFamily="2" charset="0"/>
              </a:rPr>
            </a:br>
            <a:br>
              <a:rPr lang="en-GB" sz="2800" b="1" kern="0" dirty="0">
                <a:solidFill>
                  <a:srgbClr val="7030A0"/>
                </a:solidFill>
                <a:effectLst/>
                <a:latin typeface="Segoe UI" panose="020B0502040204020203" pitchFamily="34" charset="0"/>
                <a:ea typeface="Times New Roman" panose="02020603050405020304" pitchFamily="18" charset="0"/>
                <a:cs typeface="Arial" panose="020B0604020202020204" pitchFamily="34" charset="0"/>
              </a:rPr>
            </a:br>
            <a:br>
              <a:rPr lang="en-GB" sz="1800" kern="100" dirty="0">
                <a:effectLst/>
                <a:latin typeface="Aptos" panose="020B0004020202020204" pitchFamily="34" charset="0"/>
                <a:ea typeface="Aptos" panose="020B0004020202020204" pitchFamily="34" charset="0"/>
                <a:cs typeface="Arial" panose="020B0604020202020204" pitchFamily="34" charset="0"/>
              </a:rPr>
            </a:br>
            <a:br>
              <a:rPr lang="en-GB" b="1" dirty="0"/>
            </a:br>
            <a:br>
              <a:rPr lang="en-GB" b="1" dirty="0"/>
            </a:br>
            <a:br>
              <a:rPr lang="en-GB" sz="1200" b="1" dirty="0"/>
            </a:br>
            <a:br>
              <a:rPr lang="en-GB" sz="1200" dirty="0"/>
            </a:br>
            <a:br>
              <a:rPr lang="en-GB" sz="1600" b="0" dirty="0">
                <a:solidFill>
                  <a:schemeClr val="tx1"/>
                </a:solidFill>
                <a:latin typeface="+mj-lt"/>
              </a:rPr>
            </a:br>
            <a:br>
              <a:rPr lang="en-GB" b="1" dirty="0"/>
            </a:br>
            <a:br>
              <a:rPr lang="en-GB" b="1" i="0" u="none" strike="noStrike" dirty="0">
                <a:solidFill>
                  <a:srgbClr val="000000"/>
                </a:solidFill>
                <a:effectLst/>
              </a:rPr>
            </a:br>
            <a:br>
              <a:rPr lang="en-GB" b="1" i="0" u="none" strike="noStrike" dirty="0">
                <a:solidFill>
                  <a:srgbClr val="404040"/>
                </a:solidFill>
                <a:effectLst/>
                <a:latin typeface="Inter"/>
              </a:rPr>
            </a:br>
            <a:endParaRPr lang="en-GB" b="1" i="0" u="none" strike="noStrike" dirty="0">
              <a:solidFill>
                <a:srgbClr val="404040"/>
              </a:solidFill>
              <a:effectLst/>
              <a:latin typeface="Inter"/>
            </a:endParaRPr>
          </a:p>
        </p:txBody>
      </p:sp>
      <p:sp>
        <p:nvSpPr>
          <p:cNvPr id="4" name="TextBox 3">
            <a:extLst>
              <a:ext uri="{FF2B5EF4-FFF2-40B4-BE49-F238E27FC236}">
                <a16:creationId xmlns:a16="http://schemas.microsoft.com/office/drawing/2014/main" id="{5033029A-3676-0C50-9F92-D40024C11851}"/>
              </a:ext>
            </a:extLst>
          </p:cNvPr>
          <p:cNvSpPr txBox="1"/>
          <p:nvPr/>
        </p:nvSpPr>
        <p:spPr>
          <a:xfrm>
            <a:off x="929898" y="1006905"/>
            <a:ext cx="6734014" cy="3562385"/>
          </a:xfrm>
          <a:prstGeom prst="rect">
            <a:avLst/>
          </a:prstGeom>
          <a:noFill/>
        </p:spPr>
        <p:txBody>
          <a:bodyPr wrap="square">
            <a:spAutoFit/>
          </a:bodyPr>
          <a:lstStyle/>
          <a:p>
            <a:pPr>
              <a:buNone/>
            </a:pPr>
            <a:r>
              <a:rPr lang="en-GB" sz="1600" b="1" dirty="0"/>
              <a:t>Advantages</a:t>
            </a:r>
          </a:p>
          <a:p>
            <a:pPr marL="285750" indent="-285750">
              <a:buFont typeface="Wingdings" pitchFamily="2" charset="2"/>
              <a:buChar char="Ø"/>
            </a:pPr>
            <a:r>
              <a:rPr lang="en-GB" sz="1600" b="1" dirty="0"/>
              <a:t>Full Control</a:t>
            </a:r>
            <a:r>
              <a:rPr lang="en-GB" sz="1600" dirty="0"/>
              <a:t>: You can configure hardware/software to meet specific needs.</a:t>
            </a:r>
          </a:p>
          <a:p>
            <a:pPr marL="285750" indent="-285750">
              <a:buFont typeface="Wingdings" pitchFamily="2" charset="2"/>
              <a:buChar char="Ø"/>
            </a:pPr>
            <a:r>
              <a:rPr lang="en-GB" sz="1600" b="1" dirty="0"/>
              <a:t>Data Security</a:t>
            </a:r>
            <a:r>
              <a:rPr lang="en-GB" sz="1600" dirty="0"/>
              <a:t>: Sensitive data stays within your network, reducing external threats.</a:t>
            </a:r>
          </a:p>
          <a:p>
            <a:pPr marL="285750" indent="-285750">
              <a:buFont typeface="Wingdings" pitchFamily="2" charset="2"/>
              <a:buChar char="Ø"/>
            </a:pPr>
            <a:r>
              <a:rPr lang="en-GB" sz="1600" b="1" dirty="0"/>
              <a:t>No Ongoing Cloud Costs</a:t>
            </a:r>
            <a:r>
              <a:rPr lang="en-GB" sz="1600" dirty="0"/>
              <a:t>: Pay upfront for hardware—no recurring charges like cloud providers.</a:t>
            </a:r>
          </a:p>
          <a:p>
            <a:pPr>
              <a:buNone/>
            </a:pPr>
            <a:r>
              <a:rPr lang="en-GB" sz="1600" b="1" dirty="0"/>
              <a:t>Challenges</a:t>
            </a:r>
          </a:p>
          <a:p>
            <a:pPr marL="285750" indent="-285750">
              <a:buFont typeface="Wingdings" pitchFamily="2" charset="2"/>
              <a:buChar char="Ø"/>
            </a:pPr>
            <a:r>
              <a:rPr lang="en-GB" sz="1600" b="1" dirty="0"/>
              <a:t>High Initial Cost</a:t>
            </a:r>
            <a:r>
              <a:rPr lang="en-GB" sz="1600" dirty="0"/>
              <a:t>: Upfront investment in hardware and infrastructure.</a:t>
            </a:r>
          </a:p>
          <a:p>
            <a:pPr marL="285750" indent="-285750">
              <a:buFont typeface="Wingdings" pitchFamily="2" charset="2"/>
              <a:buChar char="Ø"/>
            </a:pPr>
            <a:r>
              <a:rPr lang="en-GB" sz="1600" b="1" dirty="0"/>
              <a:t>Maintenance Overhead</a:t>
            </a:r>
            <a:r>
              <a:rPr lang="en-GB" sz="1600" dirty="0"/>
              <a:t>: Requires skilled IT staff for updates, hardware failures, and scaling.</a:t>
            </a:r>
          </a:p>
          <a:p>
            <a:pPr marL="285750" indent="-285750">
              <a:buFont typeface="Wingdings" pitchFamily="2" charset="2"/>
              <a:buChar char="Ø"/>
            </a:pPr>
            <a:r>
              <a:rPr lang="en-GB" sz="1600" b="1" dirty="0"/>
              <a:t>Scalability</a:t>
            </a:r>
            <a:r>
              <a:rPr lang="en-GB" sz="1600" dirty="0"/>
              <a:t>: Adding new nodes requires physical setup and configuration.</a:t>
            </a:r>
          </a:p>
          <a:p>
            <a:pPr>
              <a:lnSpc>
                <a:spcPct val="115000"/>
              </a:lnSpc>
              <a:spcAft>
                <a:spcPts val="800"/>
              </a:spcAft>
              <a:buNone/>
            </a:pPr>
            <a:endParaRPr lang="en-GB" sz="1600" kern="100" dirty="0">
              <a:solidFill>
                <a:srgbClr val="404040"/>
              </a:solidFill>
              <a:effectLst/>
              <a:latin typeface="Aptos" panose="020B0004020202020204" pitchFamily="34" charset="0"/>
              <a:ea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235729962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60">
          <a:extLst>
            <a:ext uri="{FF2B5EF4-FFF2-40B4-BE49-F238E27FC236}">
              <a16:creationId xmlns:a16="http://schemas.microsoft.com/office/drawing/2014/main" id="{587B863D-60E2-1186-B6F9-CD1383101094}"/>
            </a:ext>
          </a:extLst>
        </p:cNvPr>
        <p:cNvGrpSpPr/>
        <p:nvPr/>
      </p:nvGrpSpPr>
      <p:grpSpPr>
        <a:xfrm>
          <a:off x="0" y="0"/>
          <a:ext cx="0" cy="0"/>
          <a:chOff x="0" y="0"/>
          <a:chExt cx="0" cy="0"/>
        </a:xfrm>
      </p:grpSpPr>
      <p:sp>
        <p:nvSpPr>
          <p:cNvPr id="61" name="Google Shape;61;p4">
            <a:extLst>
              <a:ext uri="{FF2B5EF4-FFF2-40B4-BE49-F238E27FC236}">
                <a16:creationId xmlns:a16="http://schemas.microsoft.com/office/drawing/2014/main" id="{7F2FDDB5-1E21-B5C9-476C-F05474BAB913}"/>
              </a:ext>
            </a:extLst>
          </p:cNvPr>
          <p:cNvSpPr txBox="1">
            <a:spLocks noGrp="1"/>
          </p:cNvSpPr>
          <p:nvPr>
            <p:ph type="title"/>
          </p:nvPr>
        </p:nvSpPr>
        <p:spPr>
          <a:xfrm>
            <a:off x="-1" y="104061"/>
            <a:ext cx="8144360" cy="627900"/>
          </a:xfrm>
          <a:prstGeom prst="rect">
            <a:avLst/>
          </a:prstGeom>
          <a:noFill/>
          <a:ln>
            <a:noFill/>
          </a:ln>
        </p:spPr>
        <p:txBody>
          <a:bodyPr spcFirstLastPara="1" wrap="square" lIns="91425" tIns="91425" rIns="91425" bIns="91425" anchor="t" anchorCtr="0">
            <a:normAutofit fontScale="90000"/>
          </a:bodyPr>
          <a:lstStyle/>
          <a:p>
            <a:r>
              <a:rPr lang="en-GB" sz="2800" b="1" dirty="0"/>
              <a:t>Edge Deployment Considerations</a:t>
            </a:r>
            <a:br>
              <a:rPr lang="en-GB" sz="2800" b="1" dirty="0"/>
            </a:br>
            <a:br>
              <a:rPr lang="en-GB" sz="3200" b="1" dirty="0"/>
            </a:br>
            <a:br>
              <a:rPr lang="en-GB" sz="3200" b="1" dirty="0"/>
            </a:br>
            <a:br>
              <a:rPr lang="en-GB" sz="3100" b="1" i="0" u="none" strike="noStrike" dirty="0">
                <a:solidFill>
                  <a:srgbClr val="7030A0"/>
                </a:solidFill>
                <a:effectLst/>
                <a:latin typeface="Inter" panose="02000503000000020004" pitchFamily="2" charset="0"/>
              </a:rPr>
            </a:br>
            <a:br>
              <a:rPr lang="en-GB" sz="2800" b="1" kern="0" dirty="0">
                <a:solidFill>
                  <a:srgbClr val="7030A0"/>
                </a:solidFill>
                <a:effectLst/>
                <a:latin typeface="Segoe UI" panose="020B0502040204020203" pitchFamily="34" charset="0"/>
                <a:ea typeface="Times New Roman" panose="02020603050405020304" pitchFamily="18" charset="0"/>
                <a:cs typeface="Arial" panose="020B0604020202020204" pitchFamily="34" charset="0"/>
              </a:rPr>
            </a:br>
            <a:br>
              <a:rPr lang="en-GB" sz="1800" kern="100" dirty="0">
                <a:effectLst/>
                <a:latin typeface="Aptos" panose="020B0004020202020204" pitchFamily="34" charset="0"/>
                <a:ea typeface="Aptos" panose="020B0004020202020204" pitchFamily="34" charset="0"/>
                <a:cs typeface="Arial" panose="020B0604020202020204" pitchFamily="34" charset="0"/>
              </a:rPr>
            </a:br>
            <a:br>
              <a:rPr lang="en-GB" b="1" dirty="0"/>
            </a:br>
            <a:br>
              <a:rPr lang="en-GB" b="1" dirty="0"/>
            </a:br>
            <a:br>
              <a:rPr lang="en-GB" sz="1200" b="1" dirty="0"/>
            </a:br>
            <a:br>
              <a:rPr lang="en-GB" sz="1200" dirty="0"/>
            </a:br>
            <a:br>
              <a:rPr lang="en-GB" sz="1600" b="0" dirty="0">
                <a:solidFill>
                  <a:schemeClr val="tx1"/>
                </a:solidFill>
                <a:latin typeface="+mj-lt"/>
              </a:rPr>
            </a:br>
            <a:br>
              <a:rPr lang="en-GB" b="1" dirty="0"/>
            </a:br>
            <a:br>
              <a:rPr lang="en-GB" b="1" i="0" u="none" strike="noStrike" dirty="0">
                <a:solidFill>
                  <a:srgbClr val="000000"/>
                </a:solidFill>
                <a:effectLst/>
              </a:rPr>
            </a:br>
            <a:br>
              <a:rPr lang="en-GB" b="1" i="0" u="none" strike="noStrike" dirty="0">
                <a:solidFill>
                  <a:srgbClr val="404040"/>
                </a:solidFill>
                <a:effectLst/>
                <a:latin typeface="Inter"/>
              </a:rPr>
            </a:br>
            <a:endParaRPr lang="en-GB" b="1" i="0" u="none" strike="noStrike" dirty="0">
              <a:solidFill>
                <a:srgbClr val="404040"/>
              </a:solidFill>
              <a:effectLst/>
              <a:latin typeface="Inter"/>
            </a:endParaRPr>
          </a:p>
        </p:txBody>
      </p:sp>
      <p:sp>
        <p:nvSpPr>
          <p:cNvPr id="4" name="TextBox 3">
            <a:extLst>
              <a:ext uri="{FF2B5EF4-FFF2-40B4-BE49-F238E27FC236}">
                <a16:creationId xmlns:a16="http://schemas.microsoft.com/office/drawing/2014/main" id="{4A82D8B5-2F96-02E6-3B07-9B88D80E84C8}"/>
              </a:ext>
            </a:extLst>
          </p:cNvPr>
          <p:cNvSpPr txBox="1"/>
          <p:nvPr/>
        </p:nvSpPr>
        <p:spPr>
          <a:xfrm>
            <a:off x="162732" y="731961"/>
            <a:ext cx="7981627" cy="4054828"/>
          </a:xfrm>
          <a:prstGeom prst="rect">
            <a:avLst/>
          </a:prstGeom>
          <a:noFill/>
        </p:spPr>
        <p:txBody>
          <a:bodyPr wrap="square">
            <a:spAutoFit/>
          </a:bodyPr>
          <a:lstStyle/>
          <a:p>
            <a:r>
              <a:rPr lang="en-GB" sz="1600" dirty="0"/>
              <a:t>Deploying AI models on </a:t>
            </a:r>
            <a:r>
              <a:rPr lang="en-GB" sz="1600" b="1" dirty="0"/>
              <a:t>edge devices</a:t>
            </a:r>
            <a:r>
              <a:rPr lang="en-GB" sz="1600" dirty="0"/>
              <a:t> means running them directly on hardware that's close to the data source (like cameras, sensors, or IoT devices), rather than on centralized cloud servers. This brings unique challenges and opportunities.</a:t>
            </a:r>
          </a:p>
          <a:p>
            <a:pPr>
              <a:buNone/>
            </a:pPr>
            <a:r>
              <a:rPr lang="en-GB" sz="1600" b="1" dirty="0"/>
              <a:t>NVIDIA Jetson: Embedded AI Platforms</a:t>
            </a:r>
          </a:p>
          <a:p>
            <a:pPr>
              <a:buNone/>
            </a:pPr>
            <a:r>
              <a:rPr lang="en-GB" sz="1600" dirty="0"/>
              <a:t>NVIDIA Jetson boards are </a:t>
            </a:r>
            <a:r>
              <a:rPr lang="en-GB" sz="1600" b="1" dirty="0"/>
              <a:t>small yet powerful GPU-accelerated devices</a:t>
            </a:r>
            <a:r>
              <a:rPr lang="en-GB" sz="1600" dirty="0"/>
              <a:t> designed for edge AI. Key models include:</a:t>
            </a:r>
          </a:p>
          <a:p>
            <a:pPr>
              <a:buNone/>
            </a:pPr>
            <a:r>
              <a:rPr lang="en-GB" sz="1600" b="1" dirty="0"/>
              <a:t>Jetson Orin:</a:t>
            </a:r>
          </a:p>
          <a:p>
            <a:pPr marL="285750" indent="-285750">
              <a:buFont typeface="Wingdings" pitchFamily="2" charset="2"/>
              <a:buChar char="Ø"/>
            </a:pPr>
            <a:r>
              <a:rPr lang="en-GB" sz="1600" dirty="0"/>
              <a:t>Most powerful in the Jetson family</a:t>
            </a:r>
          </a:p>
          <a:p>
            <a:pPr marL="285750" indent="-285750">
              <a:buFont typeface="Wingdings" pitchFamily="2" charset="2"/>
              <a:buChar char="Ø"/>
            </a:pPr>
            <a:r>
              <a:rPr lang="en-GB" sz="1600" dirty="0"/>
              <a:t>Suitable for high-throughput edge AI (e.g., real-time object detection with deep models)</a:t>
            </a:r>
          </a:p>
          <a:p>
            <a:pPr marL="285750" indent="-285750">
              <a:buFont typeface="Wingdings" pitchFamily="2" charset="2"/>
              <a:buChar char="Ø"/>
            </a:pPr>
            <a:r>
              <a:rPr lang="en-GB" sz="1600" b="1" dirty="0"/>
              <a:t>Jetson Xavier:</a:t>
            </a:r>
          </a:p>
          <a:p>
            <a:pPr marL="285750" indent="-285750">
              <a:buFont typeface="Wingdings" pitchFamily="2" charset="2"/>
              <a:buChar char="Ø"/>
            </a:pPr>
            <a:r>
              <a:rPr lang="en-GB" sz="1600" dirty="0"/>
              <a:t>Balance of performance and efficiency</a:t>
            </a:r>
          </a:p>
          <a:p>
            <a:pPr marL="285750" indent="-285750">
              <a:buFont typeface="Wingdings" pitchFamily="2" charset="2"/>
              <a:buChar char="Ø"/>
            </a:pPr>
            <a:r>
              <a:rPr lang="en-GB" sz="1600" dirty="0"/>
              <a:t>Used in smart cities, robotics, drones</a:t>
            </a:r>
          </a:p>
          <a:p>
            <a:pPr>
              <a:buNone/>
            </a:pPr>
            <a:r>
              <a:rPr lang="en-GB" sz="1600" b="1" dirty="0"/>
              <a:t>Jetson Nano:</a:t>
            </a:r>
          </a:p>
          <a:p>
            <a:pPr marL="285750" indent="-285750">
              <a:buFont typeface="Wingdings" pitchFamily="2" charset="2"/>
              <a:buChar char="Ø"/>
            </a:pPr>
            <a:r>
              <a:rPr lang="en-GB" sz="1600" dirty="0"/>
              <a:t>Entry-level, ideal for simple AI applications and prototypes</a:t>
            </a:r>
          </a:p>
          <a:p>
            <a:pPr>
              <a:lnSpc>
                <a:spcPct val="115000"/>
              </a:lnSpc>
              <a:spcAft>
                <a:spcPts val="800"/>
              </a:spcAft>
              <a:buNone/>
            </a:pPr>
            <a:endParaRPr lang="en-GB" sz="1600" kern="100" dirty="0">
              <a:solidFill>
                <a:srgbClr val="404040"/>
              </a:solidFill>
              <a:effectLst/>
              <a:latin typeface="Aptos" panose="020B0004020202020204" pitchFamily="34" charset="0"/>
              <a:ea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270477357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60">
          <a:extLst>
            <a:ext uri="{FF2B5EF4-FFF2-40B4-BE49-F238E27FC236}">
              <a16:creationId xmlns:a16="http://schemas.microsoft.com/office/drawing/2014/main" id="{C02CB980-D1BC-9CB9-8B04-A5C152E5E445}"/>
            </a:ext>
          </a:extLst>
        </p:cNvPr>
        <p:cNvGrpSpPr/>
        <p:nvPr/>
      </p:nvGrpSpPr>
      <p:grpSpPr>
        <a:xfrm>
          <a:off x="0" y="0"/>
          <a:ext cx="0" cy="0"/>
          <a:chOff x="0" y="0"/>
          <a:chExt cx="0" cy="0"/>
        </a:xfrm>
      </p:grpSpPr>
      <p:sp>
        <p:nvSpPr>
          <p:cNvPr id="61" name="Google Shape;61;p4">
            <a:extLst>
              <a:ext uri="{FF2B5EF4-FFF2-40B4-BE49-F238E27FC236}">
                <a16:creationId xmlns:a16="http://schemas.microsoft.com/office/drawing/2014/main" id="{8155C4C4-88C2-FA7D-981A-999488A93FD4}"/>
              </a:ext>
            </a:extLst>
          </p:cNvPr>
          <p:cNvSpPr txBox="1">
            <a:spLocks noGrp="1"/>
          </p:cNvSpPr>
          <p:nvPr>
            <p:ph type="title"/>
          </p:nvPr>
        </p:nvSpPr>
        <p:spPr>
          <a:xfrm>
            <a:off x="-1" y="104061"/>
            <a:ext cx="8144360" cy="627900"/>
          </a:xfrm>
          <a:prstGeom prst="rect">
            <a:avLst/>
          </a:prstGeom>
          <a:noFill/>
          <a:ln>
            <a:noFill/>
          </a:ln>
        </p:spPr>
        <p:txBody>
          <a:bodyPr spcFirstLastPara="1" wrap="square" lIns="91425" tIns="91425" rIns="91425" bIns="91425" anchor="t" anchorCtr="0">
            <a:normAutofit fontScale="90000"/>
          </a:bodyPr>
          <a:lstStyle/>
          <a:p>
            <a:r>
              <a:rPr lang="en-GB" sz="2800" b="1" dirty="0"/>
              <a:t>Edge Deployment Considerations</a:t>
            </a:r>
            <a:br>
              <a:rPr lang="en-GB" sz="2800" b="1" dirty="0"/>
            </a:br>
            <a:br>
              <a:rPr lang="en-GB" sz="3200" b="1" dirty="0"/>
            </a:br>
            <a:br>
              <a:rPr lang="en-GB" sz="3200" b="1" dirty="0"/>
            </a:br>
            <a:br>
              <a:rPr lang="en-GB" sz="3100" b="1" i="0" u="none" strike="noStrike" dirty="0">
                <a:solidFill>
                  <a:srgbClr val="7030A0"/>
                </a:solidFill>
                <a:effectLst/>
                <a:latin typeface="Inter" panose="02000503000000020004" pitchFamily="2" charset="0"/>
              </a:rPr>
            </a:br>
            <a:br>
              <a:rPr lang="en-GB" sz="2800" b="1" kern="0" dirty="0">
                <a:solidFill>
                  <a:srgbClr val="7030A0"/>
                </a:solidFill>
                <a:effectLst/>
                <a:latin typeface="Segoe UI" panose="020B0502040204020203" pitchFamily="34" charset="0"/>
                <a:ea typeface="Times New Roman" panose="02020603050405020304" pitchFamily="18" charset="0"/>
                <a:cs typeface="Arial" panose="020B0604020202020204" pitchFamily="34" charset="0"/>
              </a:rPr>
            </a:br>
            <a:br>
              <a:rPr lang="en-GB" sz="1800" kern="100" dirty="0">
                <a:effectLst/>
                <a:latin typeface="Aptos" panose="020B0004020202020204" pitchFamily="34" charset="0"/>
                <a:ea typeface="Aptos" panose="020B0004020202020204" pitchFamily="34" charset="0"/>
                <a:cs typeface="Arial" panose="020B0604020202020204" pitchFamily="34" charset="0"/>
              </a:rPr>
            </a:br>
            <a:br>
              <a:rPr lang="en-GB" b="1" dirty="0"/>
            </a:br>
            <a:br>
              <a:rPr lang="en-GB" b="1" dirty="0"/>
            </a:br>
            <a:br>
              <a:rPr lang="en-GB" sz="1200" b="1" dirty="0"/>
            </a:br>
            <a:br>
              <a:rPr lang="en-GB" sz="1200" dirty="0"/>
            </a:br>
            <a:br>
              <a:rPr lang="en-GB" sz="1600" b="0" dirty="0">
                <a:solidFill>
                  <a:schemeClr val="tx1"/>
                </a:solidFill>
                <a:latin typeface="+mj-lt"/>
              </a:rPr>
            </a:br>
            <a:br>
              <a:rPr lang="en-GB" b="1" dirty="0"/>
            </a:br>
            <a:br>
              <a:rPr lang="en-GB" b="1" i="0" u="none" strike="noStrike" dirty="0">
                <a:solidFill>
                  <a:srgbClr val="000000"/>
                </a:solidFill>
                <a:effectLst/>
              </a:rPr>
            </a:br>
            <a:br>
              <a:rPr lang="en-GB" b="1" i="0" u="none" strike="noStrike" dirty="0">
                <a:solidFill>
                  <a:srgbClr val="404040"/>
                </a:solidFill>
                <a:effectLst/>
                <a:latin typeface="Inter"/>
              </a:rPr>
            </a:br>
            <a:endParaRPr lang="en-GB" b="1" i="0" u="none" strike="noStrike" dirty="0">
              <a:solidFill>
                <a:srgbClr val="404040"/>
              </a:solidFill>
              <a:effectLst/>
              <a:latin typeface="Inter"/>
            </a:endParaRPr>
          </a:p>
        </p:txBody>
      </p:sp>
      <p:sp>
        <p:nvSpPr>
          <p:cNvPr id="4" name="TextBox 3">
            <a:extLst>
              <a:ext uri="{FF2B5EF4-FFF2-40B4-BE49-F238E27FC236}">
                <a16:creationId xmlns:a16="http://schemas.microsoft.com/office/drawing/2014/main" id="{6B773F54-DA7B-2D5A-CE8B-C85DE7EBDC3A}"/>
              </a:ext>
            </a:extLst>
          </p:cNvPr>
          <p:cNvSpPr txBox="1"/>
          <p:nvPr/>
        </p:nvSpPr>
        <p:spPr>
          <a:xfrm>
            <a:off x="162732" y="731961"/>
            <a:ext cx="7981627" cy="3131498"/>
          </a:xfrm>
          <a:prstGeom prst="rect">
            <a:avLst/>
          </a:prstGeom>
          <a:noFill/>
        </p:spPr>
        <p:txBody>
          <a:bodyPr wrap="square">
            <a:spAutoFit/>
          </a:bodyPr>
          <a:lstStyle/>
          <a:p>
            <a:pPr>
              <a:buNone/>
            </a:pPr>
            <a:r>
              <a:rPr lang="en-GB" sz="2000" b="1" dirty="0"/>
              <a:t>Latency &amp; Bandwidth Constraints</a:t>
            </a:r>
          </a:p>
          <a:p>
            <a:pPr>
              <a:buNone/>
            </a:pPr>
            <a:r>
              <a:rPr lang="en-GB" sz="2000" dirty="0"/>
              <a:t>Edge deployment must handle </a:t>
            </a:r>
            <a:r>
              <a:rPr lang="en-GB" sz="2000" b="1" dirty="0"/>
              <a:t>real-time requirements</a:t>
            </a:r>
            <a:r>
              <a:rPr lang="en-GB" sz="2000" dirty="0"/>
              <a:t> and limited connectivity:</a:t>
            </a:r>
          </a:p>
          <a:p>
            <a:pPr marL="342900" indent="-342900">
              <a:buFont typeface="Wingdings" pitchFamily="2" charset="2"/>
              <a:buChar char="Ø"/>
            </a:pPr>
            <a:r>
              <a:rPr lang="en-GB" sz="2000" b="1" dirty="0"/>
              <a:t>Low Latency</a:t>
            </a:r>
            <a:r>
              <a:rPr lang="en-GB" sz="2000" dirty="0"/>
              <a:t>: Inference needs to be quick (e.g., in autonomous vehicles or surveillance).</a:t>
            </a:r>
          </a:p>
          <a:p>
            <a:pPr marL="342900" indent="-342900">
              <a:buFont typeface="Wingdings" pitchFamily="2" charset="2"/>
              <a:buChar char="Ø"/>
            </a:pPr>
            <a:r>
              <a:rPr lang="en-GB" sz="2000" b="1" dirty="0"/>
              <a:t>Limited Bandwidth</a:t>
            </a:r>
            <a:r>
              <a:rPr lang="en-GB" sz="2000" dirty="0"/>
              <a:t>: Can't rely on cloud APIs—must process data locally.</a:t>
            </a:r>
          </a:p>
          <a:p>
            <a:pPr marL="342900" indent="-342900">
              <a:buFont typeface="Wingdings" pitchFamily="2" charset="2"/>
              <a:buChar char="Ø"/>
            </a:pPr>
            <a:r>
              <a:rPr lang="en-GB" sz="2000" b="1" dirty="0"/>
              <a:t>Offline Capability</a:t>
            </a:r>
            <a:r>
              <a:rPr lang="en-GB" sz="2000" dirty="0"/>
              <a:t>: Devices often operate with intermittent or no internet.</a:t>
            </a:r>
          </a:p>
          <a:p>
            <a:pPr>
              <a:lnSpc>
                <a:spcPct val="115000"/>
              </a:lnSpc>
              <a:spcAft>
                <a:spcPts val="800"/>
              </a:spcAft>
              <a:buNone/>
            </a:pPr>
            <a:endParaRPr lang="en-GB" sz="1600" kern="100" dirty="0">
              <a:solidFill>
                <a:srgbClr val="404040"/>
              </a:solidFill>
              <a:effectLst/>
              <a:latin typeface="Aptos" panose="020B0004020202020204" pitchFamily="34" charset="0"/>
              <a:ea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338662157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60">
          <a:extLst>
            <a:ext uri="{FF2B5EF4-FFF2-40B4-BE49-F238E27FC236}">
              <a16:creationId xmlns:a16="http://schemas.microsoft.com/office/drawing/2014/main" id="{90DF5803-31EF-DA0E-E6A4-7659812A7BFF}"/>
            </a:ext>
          </a:extLst>
        </p:cNvPr>
        <p:cNvGrpSpPr/>
        <p:nvPr/>
      </p:nvGrpSpPr>
      <p:grpSpPr>
        <a:xfrm>
          <a:off x="0" y="0"/>
          <a:ext cx="0" cy="0"/>
          <a:chOff x="0" y="0"/>
          <a:chExt cx="0" cy="0"/>
        </a:xfrm>
      </p:grpSpPr>
      <p:sp>
        <p:nvSpPr>
          <p:cNvPr id="61" name="Google Shape;61;p4">
            <a:extLst>
              <a:ext uri="{FF2B5EF4-FFF2-40B4-BE49-F238E27FC236}">
                <a16:creationId xmlns:a16="http://schemas.microsoft.com/office/drawing/2014/main" id="{0FB5F190-F937-FD5A-5E1E-35D14E9D4B4D}"/>
              </a:ext>
            </a:extLst>
          </p:cNvPr>
          <p:cNvSpPr txBox="1">
            <a:spLocks noGrp="1"/>
          </p:cNvSpPr>
          <p:nvPr>
            <p:ph type="title"/>
          </p:nvPr>
        </p:nvSpPr>
        <p:spPr>
          <a:xfrm>
            <a:off x="-1" y="104061"/>
            <a:ext cx="8144360" cy="627900"/>
          </a:xfrm>
          <a:prstGeom prst="rect">
            <a:avLst/>
          </a:prstGeom>
          <a:noFill/>
          <a:ln>
            <a:noFill/>
          </a:ln>
        </p:spPr>
        <p:txBody>
          <a:bodyPr spcFirstLastPara="1" wrap="square" lIns="91425" tIns="91425" rIns="91425" bIns="91425" anchor="t" anchorCtr="0">
            <a:normAutofit fontScale="90000"/>
          </a:bodyPr>
          <a:lstStyle/>
          <a:p>
            <a:r>
              <a:rPr lang="en-GB" sz="2800" b="1" dirty="0"/>
              <a:t>Model Optimization Techniques</a:t>
            </a:r>
            <a:br>
              <a:rPr lang="en-GB" sz="2800" b="1" dirty="0"/>
            </a:br>
            <a:br>
              <a:rPr lang="en-GB" sz="2800" b="1" dirty="0"/>
            </a:br>
            <a:br>
              <a:rPr lang="en-GB" sz="3200" b="1" dirty="0"/>
            </a:br>
            <a:br>
              <a:rPr lang="en-GB" sz="3200" b="1" dirty="0"/>
            </a:br>
            <a:br>
              <a:rPr lang="en-GB" sz="3100" b="1" i="0" u="none" strike="noStrike" dirty="0">
                <a:solidFill>
                  <a:srgbClr val="7030A0"/>
                </a:solidFill>
                <a:effectLst/>
                <a:latin typeface="Inter" panose="02000503000000020004" pitchFamily="2" charset="0"/>
              </a:rPr>
            </a:br>
            <a:br>
              <a:rPr lang="en-GB" sz="2800" b="1" kern="0" dirty="0">
                <a:solidFill>
                  <a:srgbClr val="7030A0"/>
                </a:solidFill>
                <a:effectLst/>
                <a:latin typeface="Segoe UI" panose="020B0502040204020203" pitchFamily="34" charset="0"/>
                <a:ea typeface="Times New Roman" panose="02020603050405020304" pitchFamily="18" charset="0"/>
                <a:cs typeface="Arial" panose="020B0604020202020204" pitchFamily="34" charset="0"/>
              </a:rPr>
            </a:br>
            <a:br>
              <a:rPr lang="en-GB" sz="1800" kern="100" dirty="0">
                <a:effectLst/>
                <a:latin typeface="Aptos" panose="020B0004020202020204" pitchFamily="34" charset="0"/>
                <a:ea typeface="Aptos" panose="020B0004020202020204" pitchFamily="34" charset="0"/>
                <a:cs typeface="Arial" panose="020B0604020202020204" pitchFamily="34" charset="0"/>
              </a:rPr>
            </a:br>
            <a:br>
              <a:rPr lang="en-GB" b="1" dirty="0"/>
            </a:br>
            <a:br>
              <a:rPr lang="en-GB" b="1" dirty="0"/>
            </a:br>
            <a:br>
              <a:rPr lang="en-GB" sz="1200" b="1" dirty="0"/>
            </a:br>
            <a:br>
              <a:rPr lang="en-GB" sz="1200" dirty="0"/>
            </a:br>
            <a:br>
              <a:rPr lang="en-GB" sz="1600" b="0" dirty="0">
                <a:solidFill>
                  <a:schemeClr val="tx1"/>
                </a:solidFill>
                <a:latin typeface="+mj-lt"/>
              </a:rPr>
            </a:br>
            <a:br>
              <a:rPr lang="en-GB" b="1" dirty="0"/>
            </a:br>
            <a:br>
              <a:rPr lang="en-GB" b="1" i="0" u="none" strike="noStrike" dirty="0">
                <a:solidFill>
                  <a:srgbClr val="000000"/>
                </a:solidFill>
                <a:effectLst/>
              </a:rPr>
            </a:br>
            <a:br>
              <a:rPr lang="en-GB" b="1" i="0" u="none" strike="noStrike" dirty="0">
                <a:solidFill>
                  <a:srgbClr val="404040"/>
                </a:solidFill>
                <a:effectLst/>
                <a:latin typeface="Inter"/>
              </a:rPr>
            </a:br>
            <a:endParaRPr lang="en-GB" b="1" i="0" u="none" strike="noStrike" dirty="0">
              <a:solidFill>
                <a:srgbClr val="404040"/>
              </a:solidFill>
              <a:effectLst/>
              <a:latin typeface="Inter"/>
            </a:endParaRPr>
          </a:p>
        </p:txBody>
      </p:sp>
      <p:sp>
        <p:nvSpPr>
          <p:cNvPr id="4" name="TextBox 3">
            <a:extLst>
              <a:ext uri="{FF2B5EF4-FFF2-40B4-BE49-F238E27FC236}">
                <a16:creationId xmlns:a16="http://schemas.microsoft.com/office/drawing/2014/main" id="{1A2A9079-02AA-C139-74C2-7275004BC3AC}"/>
              </a:ext>
            </a:extLst>
          </p:cNvPr>
          <p:cNvSpPr txBox="1"/>
          <p:nvPr/>
        </p:nvSpPr>
        <p:spPr>
          <a:xfrm>
            <a:off x="162732" y="731961"/>
            <a:ext cx="7981627" cy="4826321"/>
          </a:xfrm>
          <a:prstGeom prst="rect">
            <a:avLst/>
          </a:prstGeom>
          <a:noFill/>
        </p:spPr>
        <p:txBody>
          <a:bodyPr wrap="square">
            <a:spAutoFit/>
          </a:bodyPr>
          <a:lstStyle/>
          <a:p>
            <a:pPr>
              <a:buNone/>
            </a:pPr>
            <a:r>
              <a:rPr lang="en-GB" sz="1600" dirty="0"/>
              <a:t>Running models efficiently on edge hardware requires reducing model size and inference time:</a:t>
            </a:r>
          </a:p>
          <a:p>
            <a:pPr>
              <a:buNone/>
            </a:pPr>
            <a:r>
              <a:rPr lang="en-GB" sz="1600" b="1" dirty="0"/>
              <a:t>a. Quantization</a:t>
            </a:r>
          </a:p>
          <a:p>
            <a:pPr>
              <a:buFont typeface="Arial" panose="020B0604020202020204" pitchFamily="34" charset="0"/>
              <a:buChar char="•"/>
            </a:pPr>
            <a:r>
              <a:rPr lang="en-GB" sz="1600" dirty="0"/>
              <a:t>Convert model weights/activations from </a:t>
            </a:r>
            <a:r>
              <a:rPr lang="en-GB" sz="1600" b="1" dirty="0"/>
              <a:t>FP32 → FP16</a:t>
            </a:r>
            <a:r>
              <a:rPr lang="en-GB" sz="1600" dirty="0"/>
              <a:t> or </a:t>
            </a:r>
            <a:r>
              <a:rPr lang="en-GB" sz="1600" b="1" dirty="0"/>
              <a:t>INT8</a:t>
            </a:r>
            <a:endParaRPr lang="en-GB" sz="1600" dirty="0"/>
          </a:p>
          <a:p>
            <a:pPr>
              <a:buFont typeface="Arial" panose="020B0604020202020204" pitchFamily="34" charset="0"/>
              <a:buChar char="•"/>
            </a:pPr>
            <a:r>
              <a:rPr lang="en-GB" sz="1600" dirty="0"/>
              <a:t>Reduces model size and speeds up inference</a:t>
            </a:r>
          </a:p>
          <a:p>
            <a:pPr>
              <a:buFont typeface="Arial" panose="020B0604020202020204" pitchFamily="34" charset="0"/>
              <a:buChar char="•"/>
            </a:pPr>
            <a:r>
              <a:rPr lang="en-GB" sz="1600" dirty="0"/>
              <a:t>Minimal accuracy drop with good calibration</a:t>
            </a:r>
          </a:p>
          <a:p>
            <a:r>
              <a:rPr lang="en-GB" sz="1600" dirty="0"/>
              <a:t># Example in </a:t>
            </a:r>
            <a:r>
              <a:rPr lang="en-GB" sz="1600" dirty="0" err="1"/>
              <a:t>PyTorch</a:t>
            </a:r>
            <a:endParaRPr lang="en-GB" sz="1600" dirty="0"/>
          </a:p>
          <a:p>
            <a:pPr algn="ctr"/>
            <a:r>
              <a:rPr lang="en-GB" sz="1600" i="1" dirty="0" err="1">
                <a:solidFill>
                  <a:srgbClr val="C00000"/>
                </a:solidFill>
              </a:rPr>
              <a:t>torch.quantization.convert</a:t>
            </a:r>
            <a:r>
              <a:rPr lang="en-GB" sz="1600" i="1" dirty="0">
                <a:solidFill>
                  <a:srgbClr val="C00000"/>
                </a:solidFill>
              </a:rPr>
              <a:t>(model, </a:t>
            </a:r>
            <a:r>
              <a:rPr lang="en-GB" sz="1600" i="1" dirty="0" err="1">
                <a:solidFill>
                  <a:srgbClr val="C00000"/>
                </a:solidFill>
              </a:rPr>
              <a:t>dtype</a:t>
            </a:r>
            <a:r>
              <a:rPr lang="en-GB" sz="1600" i="1" dirty="0">
                <a:solidFill>
                  <a:srgbClr val="C00000"/>
                </a:solidFill>
              </a:rPr>
              <a:t>=torch.qint8)</a:t>
            </a:r>
          </a:p>
          <a:p>
            <a:pPr>
              <a:buNone/>
            </a:pPr>
            <a:r>
              <a:rPr lang="en-GB" b="1" dirty="0"/>
              <a:t>b. </a:t>
            </a:r>
            <a:r>
              <a:rPr lang="en-GB" b="1" dirty="0" err="1"/>
              <a:t>TensorRT</a:t>
            </a:r>
            <a:r>
              <a:rPr lang="en-GB" b="1" dirty="0"/>
              <a:t> (NVIDIA)</a:t>
            </a:r>
          </a:p>
          <a:p>
            <a:pPr>
              <a:buFont typeface="Arial" panose="020B0604020202020204" pitchFamily="34" charset="0"/>
              <a:buChar char="•"/>
            </a:pPr>
            <a:r>
              <a:rPr lang="en-GB" dirty="0"/>
              <a:t>NVIDIA’s inference optimizer and runtime for deep learning models</a:t>
            </a:r>
          </a:p>
          <a:p>
            <a:pPr>
              <a:buFont typeface="Arial" panose="020B0604020202020204" pitchFamily="34" charset="0"/>
              <a:buChar char="•"/>
            </a:pPr>
            <a:r>
              <a:rPr lang="en-GB" dirty="0"/>
              <a:t>Converts and optimizes models (from </a:t>
            </a:r>
            <a:r>
              <a:rPr lang="en-GB" dirty="0" err="1"/>
              <a:t>PyTorch</a:t>
            </a:r>
            <a:r>
              <a:rPr lang="en-GB" dirty="0"/>
              <a:t>, TensorFlow, ONNX)</a:t>
            </a:r>
          </a:p>
          <a:p>
            <a:pPr>
              <a:buFont typeface="Arial" panose="020B0604020202020204" pitchFamily="34" charset="0"/>
              <a:buChar char="•"/>
            </a:pPr>
            <a:r>
              <a:rPr lang="en-GB" dirty="0"/>
              <a:t>Supports:</a:t>
            </a:r>
          </a:p>
          <a:p>
            <a:pPr marL="742950" lvl="1" indent="-285750">
              <a:buFont typeface="Arial" panose="020B0604020202020204" pitchFamily="34" charset="0"/>
              <a:buChar char="•"/>
            </a:pPr>
            <a:r>
              <a:rPr lang="en-GB" dirty="0"/>
              <a:t>Layer fusion</a:t>
            </a:r>
          </a:p>
          <a:p>
            <a:pPr marL="742950" lvl="1" indent="-285750">
              <a:buFont typeface="Arial" panose="020B0604020202020204" pitchFamily="34" charset="0"/>
              <a:buChar char="•"/>
            </a:pPr>
            <a:r>
              <a:rPr lang="en-GB" dirty="0"/>
              <a:t>Precision calibration (FP16/INT8)</a:t>
            </a:r>
          </a:p>
          <a:p>
            <a:pPr marL="742950" lvl="1" indent="-285750">
              <a:buFont typeface="Arial" panose="020B0604020202020204" pitchFamily="34" charset="0"/>
              <a:buChar char="•"/>
            </a:pPr>
            <a:r>
              <a:rPr lang="en-GB" dirty="0"/>
              <a:t>Dynamic batching</a:t>
            </a:r>
          </a:p>
          <a:p>
            <a:pPr marL="742950" lvl="1" indent="-285750">
              <a:buFont typeface="Arial" panose="020B0604020202020204" pitchFamily="34" charset="0"/>
              <a:buChar char="•"/>
            </a:pPr>
            <a:r>
              <a:rPr lang="en-GB" dirty="0"/>
              <a:t>Kernel auto-tuning</a:t>
            </a:r>
          </a:p>
          <a:p>
            <a:pPr>
              <a:lnSpc>
                <a:spcPct val="115000"/>
              </a:lnSpc>
              <a:spcAft>
                <a:spcPts val="800"/>
              </a:spcAft>
              <a:buNone/>
            </a:pPr>
            <a:r>
              <a:rPr lang="en-GB" sz="1600" kern="100" dirty="0">
                <a:solidFill>
                  <a:srgbClr val="404040"/>
                </a:solidFill>
                <a:effectLst/>
                <a:latin typeface="Aptos" panose="020B0004020202020204" pitchFamily="34" charset="0"/>
                <a:ea typeface="Aptos" panose="020B0004020202020204" pitchFamily="34" charset="0"/>
                <a:cs typeface="Times New Roman" panose="02020603050405020304" pitchFamily="18" charset="0"/>
              </a:rPr>
              <a:t># Convert ONNX to </a:t>
            </a:r>
            <a:r>
              <a:rPr lang="en-GB" sz="1600" kern="100" dirty="0" err="1">
                <a:solidFill>
                  <a:srgbClr val="404040"/>
                </a:solidFill>
                <a:effectLst/>
                <a:latin typeface="Aptos" panose="020B0004020202020204" pitchFamily="34" charset="0"/>
                <a:ea typeface="Aptos" panose="020B0004020202020204" pitchFamily="34" charset="0"/>
                <a:cs typeface="Times New Roman" panose="02020603050405020304" pitchFamily="18" charset="0"/>
              </a:rPr>
              <a:t>TensorRT</a:t>
            </a:r>
            <a:r>
              <a:rPr lang="en-GB" sz="1600" kern="100" dirty="0">
                <a:solidFill>
                  <a:srgbClr val="404040"/>
                </a:solidFill>
                <a:effectLst/>
                <a:latin typeface="Aptos" panose="020B0004020202020204" pitchFamily="34" charset="0"/>
                <a:ea typeface="Aptos" panose="020B0004020202020204" pitchFamily="34" charset="0"/>
                <a:cs typeface="Times New Roman" panose="02020603050405020304" pitchFamily="18" charset="0"/>
              </a:rPr>
              <a:t> engine</a:t>
            </a:r>
          </a:p>
          <a:p>
            <a:pPr algn="ctr">
              <a:buFont typeface="Arial"/>
              <a:buNone/>
            </a:pPr>
            <a:r>
              <a:rPr lang="en-GB" sz="1600" i="1" dirty="0" err="1">
                <a:solidFill>
                  <a:srgbClr val="C00000"/>
                </a:solidFill>
              </a:rPr>
              <a:t>trtexec</a:t>
            </a:r>
            <a:r>
              <a:rPr lang="en-GB" sz="1600" i="1" dirty="0">
                <a:solidFill>
                  <a:srgbClr val="C00000"/>
                </a:solidFill>
              </a:rPr>
              <a:t> --</a:t>
            </a:r>
            <a:r>
              <a:rPr lang="en-GB" sz="1600" i="1" dirty="0" err="1">
                <a:solidFill>
                  <a:srgbClr val="C00000"/>
                </a:solidFill>
              </a:rPr>
              <a:t>onnx</a:t>
            </a:r>
            <a:r>
              <a:rPr lang="en-GB" sz="1600" i="1" dirty="0">
                <a:solidFill>
                  <a:srgbClr val="C00000"/>
                </a:solidFill>
              </a:rPr>
              <a:t>=</a:t>
            </a:r>
            <a:r>
              <a:rPr lang="en-GB" sz="1600" i="1" dirty="0" err="1">
                <a:solidFill>
                  <a:srgbClr val="C00000"/>
                </a:solidFill>
              </a:rPr>
              <a:t>model.onnx</a:t>
            </a:r>
            <a:r>
              <a:rPr lang="en-GB" sz="1600" i="1" dirty="0">
                <a:solidFill>
                  <a:srgbClr val="C00000"/>
                </a:solidFill>
              </a:rPr>
              <a:t> --</a:t>
            </a:r>
            <a:r>
              <a:rPr lang="en-GB" sz="1600" i="1" dirty="0" err="1">
                <a:solidFill>
                  <a:srgbClr val="C00000"/>
                </a:solidFill>
              </a:rPr>
              <a:t>saveEngine</a:t>
            </a:r>
            <a:r>
              <a:rPr lang="en-GB" sz="1600" i="1" dirty="0">
                <a:solidFill>
                  <a:srgbClr val="C00000"/>
                </a:solidFill>
              </a:rPr>
              <a:t>=</a:t>
            </a:r>
            <a:r>
              <a:rPr lang="en-GB" sz="1600" i="1" dirty="0" err="1">
                <a:solidFill>
                  <a:srgbClr val="C00000"/>
                </a:solidFill>
              </a:rPr>
              <a:t>model.trt</a:t>
            </a:r>
            <a:r>
              <a:rPr lang="en-GB" sz="1600" i="1" dirty="0">
                <a:solidFill>
                  <a:srgbClr val="C00000"/>
                </a:solidFill>
              </a:rPr>
              <a:t> --fp16</a:t>
            </a:r>
          </a:p>
          <a:p>
            <a:pPr>
              <a:lnSpc>
                <a:spcPct val="115000"/>
              </a:lnSpc>
              <a:spcAft>
                <a:spcPts val="800"/>
              </a:spcAft>
              <a:buNone/>
            </a:pPr>
            <a:endParaRPr lang="en-GB" sz="1600" kern="100" dirty="0">
              <a:solidFill>
                <a:srgbClr val="404040"/>
              </a:solidFill>
              <a:effectLst/>
              <a:latin typeface="Aptos" panose="020B0004020202020204" pitchFamily="34" charset="0"/>
              <a:ea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128821235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60">
          <a:extLst>
            <a:ext uri="{FF2B5EF4-FFF2-40B4-BE49-F238E27FC236}">
              <a16:creationId xmlns:a16="http://schemas.microsoft.com/office/drawing/2014/main" id="{C08AE019-0919-094B-55F3-C68819A7CA49}"/>
            </a:ext>
          </a:extLst>
        </p:cNvPr>
        <p:cNvGrpSpPr/>
        <p:nvPr/>
      </p:nvGrpSpPr>
      <p:grpSpPr>
        <a:xfrm>
          <a:off x="0" y="0"/>
          <a:ext cx="0" cy="0"/>
          <a:chOff x="0" y="0"/>
          <a:chExt cx="0" cy="0"/>
        </a:xfrm>
      </p:grpSpPr>
      <p:sp>
        <p:nvSpPr>
          <p:cNvPr id="61" name="Google Shape;61;p4">
            <a:extLst>
              <a:ext uri="{FF2B5EF4-FFF2-40B4-BE49-F238E27FC236}">
                <a16:creationId xmlns:a16="http://schemas.microsoft.com/office/drawing/2014/main" id="{CF0C5230-62CB-380B-2D2D-FAE216E36B8F}"/>
              </a:ext>
            </a:extLst>
          </p:cNvPr>
          <p:cNvSpPr txBox="1">
            <a:spLocks noGrp="1"/>
          </p:cNvSpPr>
          <p:nvPr>
            <p:ph type="title"/>
          </p:nvPr>
        </p:nvSpPr>
        <p:spPr>
          <a:xfrm>
            <a:off x="-1" y="104061"/>
            <a:ext cx="8144360" cy="627900"/>
          </a:xfrm>
          <a:prstGeom prst="rect">
            <a:avLst/>
          </a:prstGeom>
          <a:noFill/>
          <a:ln>
            <a:noFill/>
          </a:ln>
        </p:spPr>
        <p:txBody>
          <a:bodyPr spcFirstLastPara="1" wrap="square" lIns="91425" tIns="91425" rIns="91425" bIns="91425" anchor="t" anchorCtr="0">
            <a:normAutofit fontScale="90000"/>
          </a:bodyPr>
          <a:lstStyle/>
          <a:p>
            <a:r>
              <a:rPr lang="en-GB" sz="2800" b="1" dirty="0"/>
              <a:t>Model Optimization Techniques</a:t>
            </a:r>
            <a:br>
              <a:rPr lang="en-GB" sz="2800" b="1" dirty="0"/>
            </a:br>
            <a:br>
              <a:rPr lang="en-GB" sz="2800" b="1" dirty="0"/>
            </a:br>
            <a:br>
              <a:rPr lang="en-GB" sz="3200" b="1" dirty="0"/>
            </a:br>
            <a:br>
              <a:rPr lang="en-GB" sz="3200" b="1" dirty="0"/>
            </a:br>
            <a:br>
              <a:rPr lang="en-GB" sz="3100" b="1" i="0" u="none" strike="noStrike" dirty="0">
                <a:solidFill>
                  <a:srgbClr val="7030A0"/>
                </a:solidFill>
                <a:effectLst/>
                <a:latin typeface="Inter" panose="02000503000000020004" pitchFamily="2" charset="0"/>
              </a:rPr>
            </a:br>
            <a:br>
              <a:rPr lang="en-GB" sz="2800" b="1" kern="0" dirty="0">
                <a:solidFill>
                  <a:srgbClr val="7030A0"/>
                </a:solidFill>
                <a:effectLst/>
                <a:latin typeface="Segoe UI" panose="020B0502040204020203" pitchFamily="34" charset="0"/>
                <a:ea typeface="Times New Roman" panose="02020603050405020304" pitchFamily="18" charset="0"/>
                <a:cs typeface="Arial" panose="020B0604020202020204" pitchFamily="34" charset="0"/>
              </a:rPr>
            </a:br>
            <a:br>
              <a:rPr lang="en-GB" sz="1800" kern="100" dirty="0">
                <a:effectLst/>
                <a:latin typeface="Aptos" panose="020B0004020202020204" pitchFamily="34" charset="0"/>
                <a:ea typeface="Aptos" panose="020B0004020202020204" pitchFamily="34" charset="0"/>
                <a:cs typeface="Arial" panose="020B0604020202020204" pitchFamily="34" charset="0"/>
              </a:rPr>
            </a:br>
            <a:br>
              <a:rPr lang="en-GB" b="1" dirty="0"/>
            </a:br>
            <a:br>
              <a:rPr lang="en-GB" b="1" dirty="0"/>
            </a:br>
            <a:br>
              <a:rPr lang="en-GB" sz="1200" b="1" dirty="0"/>
            </a:br>
            <a:br>
              <a:rPr lang="en-GB" sz="1200" dirty="0"/>
            </a:br>
            <a:br>
              <a:rPr lang="en-GB" sz="1600" b="0" dirty="0">
                <a:solidFill>
                  <a:schemeClr val="tx1"/>
                </a:solidFill>
                <a:latin typeface="+mj-lt"/>
              </a:rPr>
            </a:br>
            <a:br>
              <a:rPr lang="en-GB" b="1" dirty="0"/>
            </a:br>
            <a:br>
              <a:rPr lang="en-GB" b="1" i="0" u="none" strike="noStrike" dirty="0">
                <a:solidFill>
                  <a:srgbClr val="000000"/>
                </a:solidFill>
                <a:effectLst/>
              </a:rPr>
            </a:br>
            <a:br>
              <a:rPr lang="en-GB" b="1" i="0" u="none" strike="noStrike" dirty="0">
                <a:solidFill>
                  <a:srgbClr val="404040"/>
                </a:solidFill>
                <a:effectLst/>
                <a:latin typeface="Inter"/>
              </a:rPr>
            </a:br>
            <a:endParaRPr lang="en-GB" b="1" i="0" u="none" strike="noStrike" dirty="0">
              <a:solidFill>
                <a:srgbClr val="404040"/>
              </a:solidFill>
              <a:effectLst/>
              <a:latin typeface="Inter"/>
            </a:endParaRPr>
          </a:p>
        </p:txBody>
      </p:sp>
      <p:sp>
        <p:nvSpPr>
          <p:cNvPr id="4" name="TextBox 3">
            <a:extLst>
              <a:ext uri="{FF2B5EF4-FFF2-40B4-BE49-F238E27FC236}">
                <a16:creationId xmlns:a16="http://schemas.microsoft.com/office/drawing/2014/main" id="{756A514F-3887-EB1E-EDEE-B9F6D473E6F1}"/>
              </a:ext>
            </a:extLst>
          </p:cNvPr>
          <p:cNvSpPr txBox="1"/>
          <p:nvPr/>
        </p:nvSpPr>
        <p:spPr>
          <a:xfrm>
            <a:off x="162732" y="731961"/>
            <a:ext cx="7981627" cy="1631088"/>
          </a:xfrm>
          <a:prstGeom prst="rect">
            <a:avLst/>
          </a:prstGeom>
          <a:noFill/>
        </p:spPr>
        <p:txBody>
          <a:bodyPr wrap="square">
            <a:spAutoFit/>
          </a:bodyPr>
          <a:lstStyle/>
          <a:p>
            <a:pPr algn="l">
              <a:buNone/>
            </a:pPr>
            <a:r>
              <a:rPr lang="en-GB" b="1" i="0" u="none" strike="noStrike" dirty="0">
                <a:solidFill>
                  <a:srgbClr val="404040"/>
                </a:solidFill>
                <a:effectLst/>
                <a:latin typeface="Inter" panose="02000503000000020004" pitchFamily="2" charset="0"/>
              </a:rPr>
              <a:t>Kubernetes with GPU Support</a:t>
            </a:r>
          </a:p>
          <a:p>
            <a:pPr algn="l">
              <a:spcAft>
                <a:spcPts val="300"/>
              </a:spcAft>
              <a:buFont typeface="Arial" panose="020B0604020202020204" pitchFamily="34" charset="0"/>
              <a:buChar char="•"/>
            </a:pPr>
            <a:r>
              <a:rPr lang="en-GB" b="1" i="0" u="none" strike="noStrike" dirty="0">
                <a:solidFill>
                  <a:srgbClr val="404040"/>
                </a:solidFill>
                <a:effectLst/>
                <a:latin typeface="Inter" panose="02000503000000020004" pitchFamily="2" charset="0"/>
              </a:rPr>
              <a:t>Key Components:</a:t>
            </a:r>
            <a:endParaRPr lang="en-GB" b="0" i="0" u="none" strike="noStrike" dirty="0">
              <a:solidFill>
                <a:srgbClr val="404040"/>
              </a:solidFill>
              <a:effectLst/>
              <a:latin typeface="Inter" panose="02000503000000020004" pitchFamily="2" charset="0"/>
            </a:endParaRPr>
          </a:p>
          <a:p>
            <a:pPr marL="742950" lvl="1" indent="-285750" algn="l">
              <a:spcBef>
                <a:spcPts val="300"/>
              </a:spcBef>
              <a:buFont typeface="Arial" panose="020B0604020202020204" pitchFamily="34" charset="0"/>
              <a:buChar char="•"/>
            </a:pPr>
            <a:r>
              <a:rPr lang="en-GB" b="1" i="0" u="none" strike="noStrike" dirty="0">
                <a:solidFill>
                  <a:srgbClr val="404040"/>
                </a:solidFill>
                <a:effectLst/>
                <a:latin typeface="Inter" panose="02000503000000020004" pitchFamily="2" charset="0"/>
              </a:rPr>
              <a:t>NVIDIA GPU Operator</a:t>
            </a:r>
            <a:r>
              <a:rPr lang="en-GB" b="0" i="0" u="none" strike="noStrike" dirty="0">
                <a:solidFill>
                  <a:srgbClr val="404040"/>
                </a:solidFill>
                <a:effectLst/>
                <a:latin typeface="Inter" panose="02000503000000020004" pitchFamily="2" charset="0"/>
              </a:rPr>
              <a:t> (automates driver install)</a:t>
            </a:r>
          </a:p>
          <a:p>
            <a:pPr marL="742950" lvl="1" indent="-285750" algn="l">
              <a:spcBef>
                <a:spcPts val="300"/>
              </a:spcBef>
              <a:buFont typeface="Arial" panose="020B0604020202020204" pitchFamily="34" charset="0"/>
              <a:buChar char="•"/>
            </a:pPr>
            <a:r>
              <a:rPr lang="en-GB" b="1" i="0" u="none" strike="noStrike" dirty="0">
                <a:solidFill>
                  <a:srgbClr val="404040"/>
                </a:solidFill>
                <a:effectLst/>
                <a:latin typeface="Inter" panose="02000503000000020004" pitchFamily="2" charset="0"/>
              </a:rPr>
              <a:t>Node Feature Discovery (NFD)</a:t>
            </a:r>
            <a:r>
              <a:rPr lang="en-GB" b="0" i="0" u="none" strike="noStrike" dirty="0">
                <a:solidFill>
                  <a:srgbClr val="404040"/>
                </a:solidFill>
                <a:effectLst/>
                <a:latin typeface="Inter" panose="02000503000000020004" pitchFamily="2" charset="0"/>
              </a:rPr>
              <a:t> for GPU detection</a:t>
            </a:r>
          </a:p>
          <a:p>
            <a:pPr algn="l">
              <a:spcBef>
                <a:spcPts val="300"/>
              </a:spcBef>
              <a:spcAft>
                <a:spcPts val="300"/>
              </a:spcAft>
              <a:buFont typeface="Arial" panose="020B0604020202020204" pitchFamily="34" charset="0"/>
              <a:buChar char="•"/>
            </a:pPr>
            <a:r>
              <a:rPr lang="en-GB" b="1" i="0" u="none" strike="noStrike" dirty="0">
                <a:solidFill>
                  <a:srgbClr val="404040"/>
                </a:solidFill>
                <a:effectLst/>
                <a:latin typeface="Inter" panose="02000503000000020004" pitchFamily="2" charset="0"/>
              </a:rPr>
              <a:t>Example YAML for GPU Pod:</a:t>
            </a:r>
            <a:endParaRPr lang="en-GB" b="0" i="0" u="none" strike="noStrike" dirty="0">
              <a:solidFill>
                <a:srgbClr val="404040"/>
              </a:solidFill>
              <a:effectLst/>
              <a:latin typeface="Inter" panose="02000503000000020004" pitchFamily="2" charset="0"/>
            </a:endParaRPr>
          </a:p>
          <a:p>
            <a:pPr>
              <a:lnSpc>
                <a:spcPct val="115000"/>
              </a:lnSpc>
              <a:spcAft>
                <a:spcPts val="800"/>
              </a:spcAft>
              <a:buNone/>
            </a:pPr>
            <a:endParaRPr lang="en-GB" sz="1600" kern="100" dirty="0">
              <a:solidFill>
                <a:srgbClr val="404040"/>
              </a:solidFill>
              <a:effectLst/>
              <a:latin typeface="Aptos" panose="020B0004020202020204" pitchFamily="34" charset="0"/>
              <a:ea typeface="Aptos" panose="020B0004020202020204" pitchFamily="34" charset="0"/>
              <a:cs typeface="Times New Roman" panose="02020603050405020304" pitchFamily="18" charset="0"/>
            </a:endParaRPr>
          </a:p>
        </p:txBody>
      </p:sp>
      <p:pic>
        <p:nvPicPr>
          <p:cNvPr id="2" name="Picture 1">
            <a:extLst>
              <a:ext uri="{FF2B5EF4-FFF2-40B4-BE49-F238E27FC236}">
                <a16:creationId xmlns:a16="http://schemas.microsoft.com/office/drawing/2014/main" id="{3E93544F-C3FD-0397-A197-A3A9C115E02D}"/>
              </a:ext>
            </a:extLst>
          </p:cNvPr>
          <p:cNvPicPr>
            <a:picLocks noChangeAspect="1"/>
          </p:cNvPicPr>
          <p:nvPr/>
        </p:nvPicPr>
        <p:blipFill>
          <a:blip r:embed="rId3"/>
          <a:srcRect l="2448" t="3410"/>
          <a:stretch/>
        </p:blipFill>
        <p:spPr>
          <a:xfrm>
            <a:off x="2619213" y="1921789"/>
            <a:ext cx="4940945" cy="2769569"/>
          </a:xfrm>
          <a:prstGeom prst="rect">
            <a:avLst/>
          </a:prstGeom>
        </p:spPr>
      </p:pic>
    </p:spTree>
    <p:extLst>
      <p:ext uri="{BB962C8B-B14F-4D97-AF65-F5344CB8AC3E}">
        <p14:creationId xmlns:p14="http://schemas.microsoft.com/office/powerpoint/2010/main" val="25167364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4"/>
          <p:cNvSpPr txBox="1">
            <a:spLocks noGrp="1"/>
          </p:cNvSpPr>
          <p:nvPr>
            <p:ph type="title"/>
          </p:nvPr>
        </p:nvSpPr>
        <p:spPr>
          <a:xfrm>
            <a:off x="407175" y="86064"/>
            <a:ext cx="8329650" cy="627900"/>
          </a:xfrm>
          <a:prstGeom prst="rect">
            <a:avLst/>
          </a:prstGeom>
          <a:noFill/>
          <a:ln>
            <a:noFill/>
          </a:ln>
        </p:spPr>
        <p:txBody>
          <a:bodyPr spcFirstLastPara="1" wrap="square" lIns="91425" tIns="91425" rIns="91425" bIns="91425" anchor="t" anchorCtr="0">
            <a:normAutofit fontScale="90000"/>
          </a:bodyPr>
          <a:lstStyle/>
          <a:p>
            <a:r>
              <a:rPr lang="en-GB" sz="2800" b="1" dirty="0"/>
              <a:t>Introduction to GPU Architecture</a:t>
            </a:r>
            <a:br>
              <a:rPr lang="en-GB" sz="2800" b="1" dirty="0"/>
            </a:br>
            <a:br>
              <a:rPr lang="en-GB" b="1" i="0" u="none" strike="noStrike" dirty="0">
                <a:solidFill>
                  <a:srgbClr val="7030A0"/>
                </a:solidFill>
                <a:effectLst/>
              </a:rPr>
            </a:br>
            <a:br>
              <a:rPr lang="en-GB" b="1" i="0" u="none" strike="noStrike" dirty="0">
                <a:solidFill>
                  <a:srgbClr val="7030A0"/>
                </a:solidFill>
                <a:effectLst/>
              </a:rPr>
            </a:br>
            <a:endParaRPr lang="en-GB" b="0" i="0" u="none" strike="noStrike" dirty="0">
              <a:solidFill>
                <a:srgbClr val="7030A0"/>
              </a:solidFill>
              <a:effectLst/>
            </a:endParaRPr>
          </a:p>
        </p:txBody>
      </p:sp>
      <p:sp>
        <p:nvSpPr>
          <p:cNvPr id="4" name="AutoShape 2" descr="Optimized Python with Numba library">
            <a:extLst>
              <a:ext uri="{FF2B5EF4-FFF2-40B4-BE49-F238E27FC236}">
                <a16:creationId xmlns:a16="http://schemas.microsoft.com/office/drawing/2014/main" id="{96A7B2FB-F1D0-B703-37E3-F7BCF16345EE}"/>
              </a:ext>
            </a:extLst>
          </p:cNvPr>
          <p:cNvSpPr>
            <a:spLocks noChangeAspect="1" noChangeArrowheads="1"/>
          </p:cNvSpPr>
          <p:nvPr/>
        </p:nvSpPr>
        <p:spPr bwMode="auto">
          <a:xfrm>
            <a:off x="2960866" y="1871317"/>
            <a:ext cx="3771900" cy="2159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TextBox 4">
            <a:extLst>
              <a:ext uri="{FF2B5EF4-FFF2-40B4-BE49-F238E27FC236}">
                <a16:creationId xmlns:a16="http://schemas.microsoft.com/office/drawing/2014/main" id="{9C8339E2-582F-95EA-2F60-4D6D9E923ECD}"/>
              </a:ext>
            </a:extLst>
          </p:cNvPr>
          <p:cNvSpPr txBox="1"/>
          <p:nvPr/>
        </p:nvSpPr>
        <p:spPr>
          <a:xfrm>
            <a:off x="174930" y="802035"/>
            <a:ext cx="4792278" cy="3785652"/>
          </a:xfrm>
          <a:prstGeom prst="rect">
            <a:avLst/>
          </a:prstGeom>
          <a:noFill/>
        </p:spPr>
        <p:txBody>
          <a:bodyPr wrap="square">
            <a:spAutoFit/>
          </a:bodyPr>
          <a:lstStyle/>
          <a:p>
            <a:pPr>
              <a:buNone/>
            </a:pPr>
            <a:r>
              <a:rPr lang="en-GB" sz="1600" b="1" dirty="0"/>
              <a:t> What is a GPU?</a:t>
            </a:r>
          </a:p>
          <a:p>
            <a:pPr>
              <a:buNone/>
            </a:pPr>
            <a:endParaRPr lang="en-GB" sz="1600" b="1" dirty="0"/>
          </a:p>
          <a:p>
            <a:pPr marL="285750" indent="-285750">
              <a:buFont typeface="Wingdings" pitchFamily="2" charset="2"/>
              <a:buChar char="Ø"/>
            </a:pPr>
            <a:r>
              <a:rPr lang="en-GB" sz="1600" dirty="0"/>
              <a:t>GPU stands for Graphics Processing Unit.</a:t>
            </a:r>
          </a:p>
          <a:p>
            <a:pPr marL="285750" indent="-285750">
              <a:buFont typeface="Wingdings" pitchFamily="2" charset="2"/>
              <a:buChar char="Ø"/>
            </a:pPr>
            <a:r>
              <a:rPr lang="en-GB" sz="1600" dirty="0"/>
              <a:t>Originally designed for rendering images and video.</a:t>
            </a:r>
          </a:p>
          <a:p>
            <a:pPr marL="285750" indent="-285750">
              <a:buFont typeface="Wingdings" pitchFamily="2" charset="2"/>
              <a:buChar char="Ø"/>
            </a:pPr>
            <a:r>
              <a:rPr lang="en-GB" sz="1600" dirty="0"/>
              <a:t>Now widely used for parallel computation in scientific computing, deep learning, etc.</a:t>
            </a:r>
          </a:p>
          <a:p>
            <a:pPr marL="285750" indent="-285750">
              <a:buFont typeface="Wingdings" pitchFamily="2" charset="2"/>
              <a:buChar char="Ø"/>
            </a:pPr>
            <a:endParaRPr lang="en-GB" sz="1600" dirty="0"/>
          </a:p>
          <a:p>
            <a:pPr>
              <a:buNone/>
            </a:pPr>
            <a:r>
              <a:rPr lang="en-GB" sz="1600" dirty="0"/>
              <a:t>Originally, GPUs (Graphics Processing Units) were developed to handle the intensive mathematical calculations needed to render graphics and images. However, due to their highly parallel structure having thousands of lightweight cores they are now extensively used in fields beyond graphics. </a:t>
            </a:r>
          </a:p>
        </p:txBody>
      </p:sp>
      <p:pic>
        <p:nvPicPr>
          <p:cNvPr id="3" name="Picture 2" descr="Close-up of a cell phone&#10;&#10;AI-generated content may be incorrect.">
            <a:extLst>
              <a:ext uri="{FF2B5EF4-FFF2-40B4-BE49-F238E27FC236}">
                <a16:creationId xmlns:a16="http://schemas.microsoft.com/office/drawing/2014/main" id="{C503C2F2-B026-16B0-3078-9D2FD7E6F181}"/>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5228256" y="1530460"/>
            <a:ext cx="3984033" cy="2656022"/>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60">
          <a:extLst>
            <a:ext uri="{FF2B5EF4-FFF2-40B4-BE49-F238E27FC236}">
              <a16:creationId xmlns:a16="http://schemas.microsoft.com/office/drawing/2014/main" id="{5F6F5B6B-11FB-B3A0-9412-3994A7EC0802}"/>
            </a:ext>
          </a:extLst>
        </p:cNvPr>
        <p:cNvGrpSpPr/>
        <p:nvPr/>
      </p:nvGrpSpPr>
      <p:grpSpPr>
        <a:xfrm>
          <a:off x="0" y="0"/>
          <a:ext cx="0" cy="0"/>
          <a:chOff x="0" y="0"/>
          <a:chExt cx="0" cy="0"/>
        </a:xfrm>
      </p:grpSpPr>
      <p:sp>
        <p:nvSpPr>
          <p:cNvPr id="61" name="Google Shape;61;p4">
            <a:extLst>
              <a:ext uri="{FF2B5EF4-FFF2-40B4-BE49-F238E27FC236}">
                <a16:creationId xmlns:a16="http://schemas.microsoft.com/office/drawing/2014/main" id="{0EFA3C4F-98DC-E60C-5437-328B5ED241FF}"/>
              </a:ext>
            </a:extLst>
          </p:cNvPr>
          <p:cNvSpPr txBox="1">
            <a:spLocks noGrp="1"/>
          </p:cNvSpPr>
          <p:nvPr>
            <p:ph type="title"/>
          </p:nvPr>
        </p:nvSpPr>
        <p:spPr>
          <a:xfrm>
            <a:off x="-1" y="104061"/>
            <a:ext cx="8144360" cy="627900"/>
          </a:xfrm>
          <a:prstGeom prst="rect">
            <a:avLst/>
          </a:prstGeom>
          <a:noFill/>
          <a:ln>
            <a:noFill/>
          </a:ln>
        </p:spPr>
        <p:txBody>
          <a:bodyPr spcFirstLastPara="1" wrap="square" lIns="91425" tIns="91425" rIns="91425" bIns="91425" anchor="t" anchorCtr="0">
            <a:normAutofit fontScale="90000"/>
          </a:bodyPr>
          <a:lstStyle/>
          <a:p>
            <a:r>
              <a:rPr lang="en-GB" sz="2800" b="1" dirty="0"/>
              <a:t>Model Optimization Techniques</a:t>
            </a:r>
            <a:br>
              <a:rPr lang="en-GB" sz="2800" b="1" dirty="0"/>
            </a:br>
            <a:br>
              <a:rPr lang="en-GB" sz="2800" b="1" dirty="0"/>
            </a:br>
            <a:br>
              <a:rPr lang="en-GB" sz="3200" b="1" dirty="0"/>
            </a:br>
            <a:br>
              <a:rPr lang="en-GB" sz="3200" b="1" dirty="0"/>
            </a:br>
            <a:br>
              <a:rPr lang="en-GB" sz="3100" b="1" i="0" u="none" strike="noStrike" dirty="0">
                <a:solidFill>
                  <a:srgbClr val="7030A0"/>
                </a:solidFill>
                <a:effectLst/>
                <a:latin typeface="Inter" panose="02000503000000020004" pitchFamily="2" charset="0"/>
              </a:rPr>
            </a:br>
            <a:br>
              <a:rPr lang="en-GB" sz="2800" b="1" kern="0" dirty="0">
                <a:solidFill>
                  <a:srgbClr val="7030A0"/>
                </a:solidFill>
                <a:effectLst/>
                <a:latin typeface="Segoe UI" panose="020B0502040204020203" pitchFamily="34" charset="0"/>
                <a:ea typeface="Times New Roman" panose="02020603050405020304" pitchFamily="18" charset="0"/>
                <a:cs typeface="Arial" panose="020B0604020202020204" pitchFamily="34" charset="0"/>
              </a:rPr>
            </a:br>
            <a:br>
              <a:rPr lang="en-GB" sz="1800" kern="100" dirty="0">
                <a:effectLst/>
                <a:latin typeface="Aptos" panose="020B0004020202020204" pitchFamily="34" charset="0"/>
                <a:ea typeface="Aptos" panose="020B0004020202020204" pitchFamily="34" charset="0"/>
                <a:cs typeface="Arial" panose="020B0604020202020204" pitchFamily="34" charset="0"/>
              </a:rPr>
            </a:br>
            <a:br>
              <a:rPr lang="en-GB" b="1" dirty="0"/>
            </a:br>
            <a:br>
              <a:rPr lang="en-GB" b="1" dirty="0"/>
            </a:br>
            <a:br>
              <a:rPr lang="en-GB" sz="1200" b="1" dirty="0"/>
            </a:br>
            <a:br>
              <a:rPr lang="en-GB" sz="1200" dirty="0"/>
            </a:br>
            <a:br>
              <a:rPr lang="en-GB" sz="1600" b="0" dirty="0">
                <a:solidFill>
                  <a:schemeClr val="tx1"/>
                </a:solidFill>
                <a:latin typeface="+mj-lt"/>
              </a:rPr>
            </a:br>
            <a:br>
              <a:rPr lang="en-GB" b="1" dirty="0"/>
            </a:br>
            <a:br>
              <a:rPr lang="en-GB" b="1" i="0" u="none" strike="noStrike" dirty="0">
                <a:solidFill>
                  <a:srgbClr val="000000"/>
                </a:solidFill>
                <a:effectLst/>
              </a:rPr>
            </a:br>
            <a:br>
              <a:rPr lang="en-GB" b="1" i="0" u="none" strike="noStrike" dirty="0">
                <a:solidFill>
                  <a:srgbClr val="404040"/>
                </a:solidFill>
                <a:effectLst/>
                <a:latin typeface="Inter"/>
              </a:rPr>
            </a:br>
            <a:endParaRPr lang="en-GB" b="1" i="0" u="none" strike="noStrike" dirty="0">
              <a:solidFill>
                <a:srgbClr val="404040"/>
              </a:solidFill>
              <a:effectLst/>
              <a:latin typeface="Inter"/>
            </a:endParaRPr>
          </a:p>
        </p:txBody>
      </p:sp>
      <p:sp>
        <p:nvSpPr>
          <p:cNvPr id="4" name="TextBox 3">
            <a:extLst>
              <a:ext uri="{FF2B5EF4-FFF2-40B4-BE49-F238E27FC236}">
                <a16:creationId xmlns:a16="http://schemas.microsoft.com/office/drawing/2014/main" id="{48553F1E-28B8-5888-1E42-5FCADC9ACFFA}"/>
              </a:ext>
            </a:extLst>
          </p:cNvPr>
          <p:cNvSpPr txBox="1"/>
          <p:nvPr/>
        </p:nvSpPr>
        <p:spPr>
          <a:xfrm>
            <a:off x="309966" y="996271"/>
            <a:ext cx="7981627" cy="3246914"/>
          </a:xfrm>
          <a:prstGeom prst="rect">
            <a:avLst/>
          </a:prstGeom>
          <a:noFill/>
        </p:spPr>
        <p:txBody>
          <a:bodyPr wrap="square">
            <a:spAutoFit/>
          </a:bodyPr>
          <a:lstStyle/>
          <a:p>
            <a:pPr algn="l">
              <a:buNone/>
            </a:pPr>
            <a:r>
              <a:rPr lang="en-GB" sz="1800" b="1" i="0" u="none" strike="noStrike" dirty="0">
                <a:solidFill>
                  <a:srgbClr val="404040"/>
                </a:solidFill>
                <a:effectLst/>
                <a:latin typeface="Inter" panose="02000503000000020004" pitchFamily="2" charset="0"/>
              </a:rPr>
              <a:t> </a:t>
            </a:r>
            <a:r>
              <a:rPr lang="en-GB" sz="1800" b="1" i="0" u="none" strike="noStrike" dirty="0">
                <a:solidFill>
                  <a:srgbClr val="404040"/>
                </a:solidFill>
                <a:effectLst/>
                <a:latin typeface="+mj-lt"/>
              </a:rPr>
              <a:t>Workload Scheduling</a:t>
            </a:r>
          </a:p>
          <a:p>
            <a:pPr algn="l">
              <a:buNone/>
            </a:pPr>
            <a:endParaRPr lang="en-GB" sz="1800" b="1" i="0" u="none" strike="noStrike" dirty="0">
              <a:solidFill>
                <a:srgbClr val="404040"/>
              </a:solidFill>
              <a:effectLst/>
              <a:latin typeface="+mj-lt"/>
            </a:endParaRPr>
          </a:p>
          <a:p>
            <a:pPr algn="l">
              <a:spcAft>
                <a:spcPts val="300"/>
              </a:spcAft>
            </a:pPr>
            <a:r>
              <a:rPr lang="en-GB" b="1" i="0" u="none" strike="noStrike" dirty="0">
                <a:solidFill>
                  <a:srgbClr val="404040"/>
                </a:solidFill>
                <a:effectLst/>
                <a:latin typeface="Inter" panose="02000503000000020004" pitchFamily="2" charset="0"/>
              </a:rPr>
              <a:t>GPU-Aware Scheduling:</a:t>
            </a:r>
            <a:endParaRPr lang="en-GB" b="0" i="0" u="none" strike="noStrike" dirty="0">
              <a:solidFill>
                <a:srgbClr val="404040"/>
              </a:solidFill>
              <a:effectLst/>
              <a:latin typeface="Inter" panose="02000503000000020004" pitchFamily="2" charset="0"/>
            </a:endParaRPr>
          </a:p>
          <a:p>
            <a:pPr marL="457200" lvl="1" algn="l">
              <a:spcBef>
                <a:spcPts val="300"/>
              </a:spcBef>
            </a:pPr>
            <a:r>
              <a:rPr lang="en-GB" b="1" i="0" u="none" strike="noStrike" dirty="0">
                <a:solidFill>
                  <a:srgbClr val="404040"/>
                </a:solidFill>
                <a:effectLst/>
                <a:latin typeface="Inter" panose="02000503000000020004" pitchFamily="2" charset="0"/>
              </a:rPr>
              <a:t>Kubernetes Device Plugins</a:t>
            </a:r>
            <a:endParaRPr lang="en-GB" b="0" i="0" u="none" strike="noStrike" dirty="0">
              <a:solidFill>
                <a:srgbClr val="404040"/>
              </a:solidFill>
              <a:effectLst/>
              <a:latin typeface="Inter" panose="02000503000000020004" pitchFamily="2" charset="0"/>
            </a:endParaRPr>
          </a:p>
          <a:p>
            <a:pPr marL="457200" lvl="1" algn="l">
              <a:spcBef>
                <a:spcPts val="300"/>
              </a:spcBef>
            </a:pPr>
            <a:r>
              <a:rPr lang="en-GB" b="1" i="0" u="none" strike="noStrike" dirty="0">
                <a:solidFill>
                  <a:srgbClr val="404040"/>
                </a:solidFill>
                <a:effectLst/>
                <a:latin typeface="Inter" panose="02000503000000020004" pitchFamily="2" charset="0"/>
              </a:rPr>
              <a:t>Gang Scheduling</a:t>
            </a:r>
            <a:r>
              <a:rPr lang="en-GB" b="0" i="0" u="none" strike="noStrike" dirty="0">
                <a:solidFill>
                  <a:srgbClr val="404040"/>
                </a:solidFill>
                <a:effectLst/>
                <a:latin typeface="Inter" panose="02000503000000020004" pitchFamily="2" charset="0"/>
              </a:rPr>
              <a:t> (for multi-GPU jobs)</a:t>
            </a:r>
          </a:p>
          <a:p>
            <a:pPr algn="l">
              <a:spcBef>
                <a:spcPts val="300"/>
              </a:spcBef>
            </a:pPr>
            <a:r>
              <a:rPr lang="en-GB" b="1" i="0" u="none" strike="noStrike" dirty="0">
                <a:solidFill>
                  <a:srgbClr val="404040"/>
                </a:solidFill>
                <a:effectLst/>
                <a:latin typeface="Inter" panose="02000503000000020004" pitchFamily="2" charset="0"/>
              </a:rPr>
              <a:t>Example: Kubeflow for ML Workloads</a:t>
            </a:r>
          </a:p>
          <a:p>
            <a:pPr algn="l">
              <a:spcBef>
                <a:spcPts val="300"/>
              </a:spcBef>
            </a:pPr>
            <a:endParaRPr lang="en-GB" b="0" i="0" u="none" strike="noStrike" dirty="0">
              <a:solidFill>
                <a:srgbClr val="404040"/>
              </a:solidFill>
              <a:effectLst/>
              <a:latin typeface="Inter" panose="02000503000000020004" pitchFamily="2" charset="0"/>
            </a:endParaRPr>
          </a:p>
          <a:p>
            <a:pPr algn="l">
              <a:buNone/>
            </a:pPr>
            <a:r>
              <a:rPr lang="en-GB" sz="1800" b="1" i="0" u="none" strike="noStrike" dirty="0">
                <a:solidFill>
                  <a:srgbClr val="404040"/>
                </a:solidFill>
                <a:effectLst/>
                <a:latin typeface="Inter" panose="02000503000000020004" pitchFamily="2" charset="0"/>
              </a:rPr>
              <a:t>Auto-Scaling Strategies</a:t>
            </a:r>
          </a:p>
          <a:p>
            <a:pPr algn="l">
              <a:buNone/>
            </a:pPr>
            <a:endParaRPr lang="en-GB" sz="1800" b="1" i="0" u="none" strike="noStrike" dirty="0">
              <a:solidFill>
                <a:srgbClr val="404040"/>
              </a:solidFill>
              <a:effectLst/>
              <a:latin typeface="Inter" panose="02000503000000020004" pitchFamily="2" charset="0"/>
            </a:endParaRPr>
          </a:p>
          <a:p>
            <a:pPr algn="l"/>
            <a:r>
              <a:rPr lang="en-GB" b="1" i="0" u="none" strike="noStrike" dirty="0">
                <a:solidFill>
                  <a:srgbClr val="404040"/>
                </a:solidFill>
                <a:effectLst/>
                <a:latin typeface="Inter" panose="02000503000000020004" pitchFamily="2" charset="0"/>
              </a:rPr>
              <a:t>Cluster </a:t>
            </a:r>
            <a:r>
              <a:rPr lang="en-GB" b="1" i="0" u="none" strike="noStrike" dirty="0" err="1">
                <a:solidFill>
                  <a:srgbClr val="404040"/>
                </a:solidFill>
                <a:effectLst/>
                <a:latin typeface="Inter" panose="02000503000000020004" pitchFamily="2" charset="0"/>
              </a:rPr>
              <a:t>Autoscaler</a:t>
            </a:r>
            <a:r>
              <a:rPr lang="en-GB" b="1" i="0" u="none" strike="noStrike" dirty="0">
                <a:solidFill>
                  <a:srgbClr val="404040"/>
                </a:solidFill>
                <a:effectLst/>
                <a:latin typeface="Inter" panose="02000503000000020004" pitchFamily="2" charset="0"/>
              </a:rPr>
              <a:t> + GPU Nodes</a:t>
            </a:r>
            <a:endParaRPr lang="en-GB" b="0" i="0" u="none" strike="noStrike" dirty="0">
              <a:solidFill>
                <a:srgbClr val="404040"/>
              </a:solidFill>
              <a:effectLst/>
              <a:latin typeface="Inter" panose="02000503000000020004" pitchFamily="2" charset="0"/>
            </a:endParaRPr>
          </a:p>
          <a:p>
            <a:pPr algn="l">
              <a:spcBef>
                <a:spcPts val="300"/>
              </a:spcBef>
              <a:spcAft>
                <a:spcPts val="300"/>
              </a:spcAft>
            </a:pPr>
            <a:r>
              <a:rPr lang="en-GB" b="1" i="0" u="none" strike="noStrike" dirty="0">
                <a:solidFill>
                  <a:srgbClr val="404040"/>
                </a:solidFill>
                <a:effectLst/>
                <a:latin typeface="Inter" panose="02000503000000020004" pitchFamily="2" charset="0"/>
              </a:rPr>
              <a:t>Horizontal Pod </a:t>
            </a:r>
            <a:r>
              <a:rPr lang="en-GB" b="1" i="0" u="none" strike="noStrike" dirty="0" err="1">
                <a:solidFill>
                  <a:srgbClr val="404040"/>
                </a:solidFill>
                <a:effectLst/>
                <a:latin typeface="Inter" panose="02000503000000020004" pitchFamily="2" charset="0"/>
              </a:rPr>
              <a:t>Autoscaler</a:t>
            </a:r>
            <a:r>
              <a:rPr lang="en-GB" b="1" i="0" u="none" strike="noStrike" dirty="0">
                <a:solidFill>
                  <a:srgbClr val="404040"/>
                </a:solidFill>
                <a:effectLst/>
                <a:latin typeface="Inter" panose="02000503000000020004" pitchFamily="2" charset="0"/>
              </a:rPr>
              <a:t> (HPA) for Inference Workloads</a:t>
            </a:r>
            <a:endParaRPr lang="en-GB" b="0" i="0" u="none" strike="noStrike" dirty="0">
              <a:solidFill>
                <a:srgbClr val="404040"/>
              </a:solidFill>
              <a:effectLst/>
              <a:latin typeface="Inter" panose="02000503000000020004" pitchFamily="2" charset="0"/>
            </a:endParaRPr>
          </a:p>
          <a:p>
            <a:pPr>
              <a:lnSpc>
                <a:spcPct val="115000"/>
              </a:lnSpc>
              <a:spcAft>
                <a:spcPts val="800"/>
              </a:spcAft>
              <a:buNone/>
            </a:pPr>
            <a:endParaRPr lang="en-GB" sz="1600" kern="100" dirty="0">
              <a:solidFill>
                <a:srgbClr val="404040"/>
              </a:solidFill>
              <a:effectLst/>
              <a:latin typeface="Aptos" panose="020B0004020202020204" pitchFamily="34" charset="0"/>
              <a:ea typeface="Aptos" panose="020B0004020202020204" pitchFamily="34" charset="0"/>
              <a:cs typeface="Times New Roman" panose="02020603050405020304" pitchFamily="18" charset="0"/>
            </a:endParaRPr>
          </a:p>
        </p:txBody>
      </p:sp>
      <p:pic>
        <p:nvPicPr>
          <p:cNvPr id="2" name="Picture 1">
            <a:extLst>
              <a:ext uri="{FF2B5EF4-FFF2-40B4-BE49-F238E27FC236}">
                <a16:creationId xmlns:a16="http://schemas.microsoft.com/office/drawing/2014/main" id="{E0AA6A37-7EBC-872A-7CE5-B8985AEB816E}"/>
              </a:ext>
            </a:extLst>
          </p:cNvPr>
          <p:cNvPicPr>
            <a:picLocks noChangeAspect="1"/>
          </p:cNvPicPr>
          <p:nvPr/>
        </p:nvPicPr>
        <p:blipFill>
          <a:blip r:embed="rId3"/>
          <a:srcRect t="2109"/>
          <a:stretch/>
        </p:blipFill>
        <p:spPr>
          <a:xfrm>
            <a:off x="4964611" y="996270"/>
            <a:ext cx="4024406" cy="3957927"/>
          </a:xfrm>
          <a:prstGeom prst="rect">
            <a:avLst/>
          </a:prstGeom>
        </p:spPr>
      </p:pic>
    </p:spTree>
    <p:extLst>
      <p:ext uri="{BB962C8B-B14F-4D97-AF65-F5344CB8AC3E}">
        <p14:creationId xmlns:p14="http://schemas.microsoft.com/office/powerpoint/2010/main" val="94159383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60">
          <a:extLst>
            <a:ext uri="{FF2B5EF4-FFF2-40B4-BE49-F238E27FC236}">
              <a16:creationId xmlns:a16="http://schemas.microsoft.com/office/drawing/2014/main" id="{AC0C4590-B423-FBD9-4A60-DA7C645D3B20}"/>
            </a:ext>
          </a:extLst>
        </p:cNvPr>
        <p:cNvGrpSpPr/>
        <p:nvPr/>
      </p:nvGrpSpPr>
      <p:grpSpPr>
        <a:xfrm>
          <a:off x="0" y="0"/>
          <a:ext cx="0" cy="0"/>
          <a:chOff x="0" y="0"/>
          <a:chExt cx="0" cy="0"/>
        </a:xfrm>
      </p:grpSpPr>
      <p:sp>
        <p:nvSpPr>
          <p:cNvPr id="61" name="Google Shape;61;p4">
            <a:extLst>
              <a:ext uri="{FF2B5EF4-FFF2-40B4-BE49-F238E27FC236}">
                <a16:creationId xmlns:a16="http://schemas.microsoft.com/office/drawing/2014/main" id="{56ACCC81-CFA9-F0A6-DA1E-927AF2D7EF8B}"/>
              </a:ext>
            </a:extLst>
          </p:cNvPr>
          <p:cNvSpPr txBox="1">
            <a:spLocks noGrp="1"/>
          </p:cNvSpPr>
          <p:nvPr>
            <p:ph type="title"/>
          </p:nvPr>
        </p:nvSpPr>
        <p:spPr>
          <a:xfrm>
            <a:off x="-1" y="104061"/>
            <a:ext cx="8144360" cy="627900"/>
          </a:xfrm>
          <a:prstGeom prst="rect">
            <a:avLst/>
          </a:prstGeom>
          <a:noFill/>
          <a:ln>
            <a:noFill/>
          </a:ln>
        </p:spPr>
        <p:txBody>
          <a:bodyPr spcFirstLastPara="1" wrap="square" lIns="91425" tIns="91425" rIns="91425" bIns="91425" anchor="t" anchorCtr="0">
            <a:normAutofit fontScale="90000"/>
          </a:bodyPr>
          <a:lstStyle/>
          <a:p>
            <a:pPr algn="l">
              <a:buNone/>
            </a:pPr>
            <a:r>
              <a:rPr lang="en-GB" sz="2800" b="1" dirty="0"/>
              <a:t>Monitoring and Maintenance of GPU-Accelerated Systems</a:t>
            </a:r>
            <a:br>
              <a:rPr lang="en-GB" sz="2800" b="1" dirty="0"/>
            </a:br>
            <a:r>
              <a:rPr lang="en-GB" sz="2000" b="1" i="0" u="none" strike="noStrike" dirty="0">
                <a:solidFill>
                  <a:srgbClr val="404040"/>
                </a:solidFill>
                <a:effectLst/>
                <a:latin typeface="Inter" panose="02000503000000020004" pitchFamily="2" charset="0"/>
              </a:rPr>
              <a:t>GPU Health Monitoring</a:t>
            </a:r>
            <a:br>
              <a:rPr lang="en-GB" sz="2000" b="1" i="0" u="none" strike="noStrike" dirty="0">
                <a:solidFill>
                  <a:srgbClr val="404040"/>
                </a:solidFill>
                <a:effectLst/>
                <a:latin typeface="Inter" panose="02000503000000020004" pitchFamily="2" charset="0"/>
              </a:rPr>
            </a:br>
            <a:r>
              <a:rPr lang="en-GB" sz="2000" b="1" i="0" u="none" strike="noStrike" dirty="0">
                <a:solidFill>
                  <a:srgbClr val="404040"/>
                </a:solidFill>
                <a:effectLst/>
                <a:latin typeface="Inter" panose="02000503000000020004" pitchFamily="2" charset="0"/>
              </a:rPr>
              <a:t>Essential Metrics to Track:</a:t>
            </a:r>
            <a:br>
              <a:rPr lang="en-GB" sz="2000" b="0" i="0" u="none" strike="noStrike" dirty="0">
                <a:solidFill>
                  <a:srgbClr val="404040"/>
                </a:solidFill>
                <a:effectLst/>
                <a:latin typeface="Inter" panose="02000503000000020004" pitchFamily="2" charset="0"/>
              </a:rPr>
            </a:br>
            <a:r>
              <a:rPr lang="en-GB" sz="2000" b="0" i="0" u="none" strike="noStrike" dirty="0">
                <a:solidFill>
                  <a:srgbClr val="404040"/>
                </a:solidFill>
                <a:effectLst/>
                <a:latin typeface="Inter" panose="02000503000000020004" pitchFamily="2" charset="0"/>
              </a:rPr>
              <a:t>Temperature (GPU Core Temp)</a:t>
            </a:r>
            <a:br>
              <a:rPr lang="en-GB" sz="2000" b="0" i="0" u="none" strike="noStrike" dirty="0">
                <a:solidFill>
                  <a:srgbClr val="404040"/>
                </a:solidFill>
                <a:effectLst/>
                <a:latin typeface="Inter" panose="02000503000000020004" pitchFamily="2" charset="0"/>
              </a:rPr>
            </a:br>
            <a:r>
              <a:rPr lang="en-GB" sz="2000" b="0" i="0" u="none" strike="noStrike" dirty="0">
                <a:solidFill>
                  <a:srgbClr val="404040"/>
                </a:solidFill>
                <a:effectLst/>
                <a:latin typeface="Inter" panose="02000503000000020004" pitchFamily="2" charset="0"/>
              </a:rPr>
              <a:t>Power draw (Power Consumption)</a:t>
            </a:r>
            <a:br>
              <a:rPr lang="en-GB" sz="2000" b="0" i="0" u="none" strike="noStrike" dirty="0">
                <a:solidFill>
                  <a:srgbClr val="404040"/>
                </a:solidFill>
                <a:effectLst/>
                <a:latin typeface="Inter" panose="02000503000000020004" pitchFamily="2" charset="0"/>
              </a:rPr>
            </a:br>
            <a:r>
              <a:rPr lang="en-GB" sz="2000" b="0" i="0" u="none" strike="noStrike" dirty="0">
                <a:solidFill>
                  <a:srgbClr val="404040"/>
                </a:solidFill>
                <a:effectLst/>
                <a:latin typeface="Inter" panose="02000503000000020004" pitchFamily="2" charset="0"/>
              </a:rPr>
              <a:t>ECC Memory Errors</a:t>
            </a:r>
            <a:br>
              <a:rPr lang="en-GB" sz="2000" b="0" i="0" u="none" strike="noStrike" dirty="0">
                <a:solidFill>
                  <a:srgbClr val="404040"/>
                </a:solidFill>
                <a:effectLst/>
                <a:latin typeface="Inter" panose="02000503000000020004" pitchFamily="2" charset="0"/>
              </a:rPr>
            </a:br>
            <a:r>
              <a:rPr lang="en-GB" sz="2000" b="0" i="0" u="none" strike="noStrike" dirty="0">
                <a:solidFill>
                  <a:srgbClr val="404040"/>
                </a:solidFill>
                <a:effectLst/>
                <a:latin typeface="Inter" panose="02000503000000020004" pitchFamily="2" charset="0"/>
              </a:rPr>
              <a:t>Fan speed (Fan Speed %)</a:t>
            </a:r>
            <a:br>
              <a:rPr lang="en-GB" sz="2000" b="0" i="0" u="none" strike="noStrike" dirty="0">
                <a:solidFill>
                  <a:srgbClr val="404040"/>
                </a:solidFill>
                <a:effectLst/>
                <a:latin typeface="Inter" panose="02000503000000020004" pitchFamily="2" charset="0"/>
              </a:rPr>
            </a:br>
            <a:br>
              <a:rPr lang="en-GB" sz="3200" b="1" dirty="0"/>
            </a:br>
            <a:br>
              <a:rPr lang="en-GB" sz="3200" b="1" dirty="0"/>
            </a:br>
            <a:br>
              <a:rPr lang="en-GB" sz="3100" b="1" i="0" u="none" strike="noStrike" dirty="0">
                <a:solidFill>
                  <a:srgbClr val="7030A0"/>
                </a:solidFill>
                <a:effectLst/>
                <a:latin typeface="Inter" panose="02000503000000020004" pitchFamily="2" charset="0"/>
              </a:rPr>
            </a:br>
            <a:br>
              <a:rPr lang="en-GB" sz="2800" b="1" kern="0" dirty="0">
                <a:solidFill>
                  <a:srgbClr val="7030A0"/>
                </a:solidFill>
                <a:effectLst/>
                <a:latin typeface="Segoe UI" panose="020B0502040204020203" pitchFamily="34" charset="0"/>
                <a:ea typeface="Times New Roman" panose="02020603050405020304" pitchFamily="18" charset="0"/>
                <a:cs typeface="Arial" panose="020B0604020202020204" pitchFamily="34" charset="0"/>
              </a:rPr>
            </a:br>
            <a:br>
              <a:rPr lang="en-GB" sz="1800" kern="100" dirty="0">
                <a:effectLst/>
                <a:latin typeface="Aptos" panose="020B0004020202020204" pitchFamily="34" charset="0"/>
                <a:ea typeface="Aptos" panose="020B0004020202020204" pitchFamily="34" charset="0"/>
                <a:cs typeface="Arial" panose="020B0604020202020204" pitchFamily="34" charset="0"/>
              </a:rPr>
            </a:br>
            <a:br>
              <a:rPr lang="en-GB" b="1" dirty="0"/>
            </a:br>
            <a:br>
              <a:rPr lang="en-GB" b="1" dirty="0"/>
            </a:br>
            <a:br>
              <a:rPr lang="en-GB" sz="1200" b="1" dirty="0"/>
            </a:br>
            <a:br>
              <a:rPr lang="en-GB" sz="1200" dirty="0"/>
            </a:br>
            <a:br>
              <a:rPr lang="en-GB" sz="1600" b="0" dirty="0">
                <a:solidFill>
                  <a:schemeClr val="tx1"/>
                </a:solidFill>
                <a:latin typeface="+mj-lt"/>
              </a:rPr>
            </a:br>
            <a:br>
              <a:rPr lang="en-GB" b="1" dirty="0"/>
            </a:br>
            <a:br>
              <a:rPr lang="en-GB" b="1" i="0" u="none" strike="noStrike" dirty="0">
                <a:solidFill>
                  <a:srgbClr val="000000"/>
                </a:solidFill>
                <a:effectLst/>
              </a:rPr>
            </a:br>
            <a:br>
              <a:rPr lang="en-GB" b="1" i="0" u="none" strike="noStrike" dirty="0">
                <a:solidFill>
                  <a:srgbClr val="404040"/>
                </a:solidFill>
                <a:effectLst/>
                <a:latin typeface="Inter"/>
              </a:rPr>
            </a:br>
            <a:endParaRPr lang="en-GB" b="1" i="0" u="none" strike="noStrike" dirty="0">
              <a:solidFill>
                <a:srgbClr val="404040"/>
              </a:solidFill>
              <a:effectLst/>
              <a:latin typeface="Inter"/>
            </a:endParaRPr>
          </a:p>
        </p:txBody>
      </p:sp>
      <p:pic>
        <p:nvPicPr>
          <p:cNvPr id="3" name="Picture 2">
            <a:extLst>
              <a:ext uri="{FF2B5EF4-FFF2-40B4-BE49-F238E27FC236}">
                <a16:creationId xmlns:a16="http://schemas.microsoft.com/office/drawing/2014/main" id="{C295592F-CCEE-3B98-B2FB-6802638B17BA}"/>
              </a:ext>
            </a:extLst>
          </p:cNvPr>
          <p:cNvPicPr>
            <a:picLocks noChangeAspect="1"/>
          </p:cNvPicPr>
          <p:nvPr/>
        </p:nvPicPr>
        <p:blipFill>
          <a:blip r:embed="rId3"/>
          <a:srcRect t="18719"/>
          <a:stretch/>
        </p:blipFill>
        <p:spPr>
          <a:xfrm>
            <a:off x="3270142" y="1204122"/>
            <a:ext cx="5873858" cy="1756054"/>
          </a:xfrm>
          <a:prstGeom prst="rect">
            <a:avLst/>
          </a:prstGeom>
        </p:spPr>
      </p:pic>
      <p:graphicFrame>
        <p:nvGraphicFramePr>
          <p:cNvPr id="5" name="Table 4">
            <a:extLst>
              <a:ext uri="{FF2B5EF4-FFF2-40B4-BE49-F238E27FC236}">
                <a16:creationId xmlns:a16="http://schemas.microsoft.com/office/drawing/2014/main" id="{197E7CBF-CC9C-2C27-5800-BE3535A10C3F}"/>
              </a:ext>
            </a:extLst>
          </p:cNvPr>
          <p:cNvGraphicFramePr>
            <a:graphicFrameLocks noGrp="1"/>
          </p:cNvGraphicFramePr>
          <p:nvPr>
            <p:extLst>
              <p:ext uri="{D42A27DB-BD31-4B8C-83A1-F6EECF244321}">
                <p14:modId xmlns:p14="http://schemas.microsoft.com/office/powerpoint/2010/main" val="1933054690"/>
              </p:ext>
            </p:extLst>
          </p:nvPr>
        </p:nvGraphicFramePr>
        <p:xfrm>
          <a:off x="311149" y="3470545"/>
          <a:ext cx="8521701" cy="1219200"/>
        </p:xfrm>
        <a:graphic>
          <a:graphicData uri="http://schemas.openxmlformats.org/drawingml/2006/table">
            <a:tbl>
              <a:tblPr>
                <a:tableStyleId>{3C2FFA5D-87B4-456A-9821-1D502468CF0F}</a:tableStyleId>
              </a:tblPr>
              <a:tblGrid>
                <a:gridCol w="2840567">
                  <a:extLst>
                    <a:ext uri="{9D8B030D-6E8A-4147-A177-3AD203B41FA5}">
                      <a16:colId xmlns:a16="http://schemas.microsoft.com/office/drawing/2014/main" val="151060881"/>
                    </a:ext>
                  </a:extLst>
                </a:gridCol>
                <a:gridCol w="2840567">
                  <a:extLst>
                    <a:ext uri="{9D8B030D-6E8A-4147-A177-3AD203B41FA5}">
                      <a16:colId xmlns:a16="http://schemas.microsoft.com/office/drawing/2014/main" val="129278539"/>
                    </a:ext>
                  </a:extLst>
                </a:gridCol>
                <a:gridCol w="2840567">
                  <a:extLst>
                    <a:ext uri="{9D8B030D-6E8A-4147-A177-3AD203B41FA5}">
                      <a16:colId xmlns:a16="http://schemas.microsoft.com/office/drawing/2014/main" val="302085598"/>
                    </a:ext>
                  </a:extLst>
                </a:gridCol>
              </a:tblGrid>
              <a:tr h="304800">
                <a:tc>
                  <a:txBody>
                    <a:bodyPr/>
                    <a:lstStyle/>
                    <a:p>
                      <a:pPr algn="l"/>
                      <a:r>
                        <a:rPr lang="en-GB" sz="1400" b="1">
                          <a:effectLst/>
                        </a:rPr>
                        <a:t>Metric</a:t>
                      </a:r>
                    </a:p>
                  </a:txBody>
                  <a:tcPr anchor="ctr"/>
                </a:tc>
                <a:tc>
                  <a:txBody>
                    <a:bodyPr/>
                    <a:lstStyle/>
                    <a:p>
                      <a:pPr algn="l"/>
                      <a:r>
                        <a:rPr lang="en-GB" sz="1400" b="1">
                          <a:effectLst/>
                        </a:rPr>
                        <a:t>Warning Threshold</a:t>
                      </a:r>
                    </a:p>
                  </a:txBody>
                  <a:tcPr anchor="ctr"/>
                </a:tc>
                <a:tc>
                  <a:txBody>
                    <a:bodyPr/>
                    <a:lstStyle/>
                    <a:p>
                      <a:pPr algn="l"/>
                      <a:r>
                        <a:rPr lang="en-GB" sz="1400" b="1">
                          <a:effectLst/>
                        </a:rPr>
                        <a:t>Critical Threshold</a:t>
                      </a:r>
                    </a:p>
                  </a:txBody>
                  <a:tcPr anchor="ctr"/>
                </a:tc>
                <a:extLst>
                  <a:ext uri="{0D108BD9-81ED-4DB2-BD59-A6C34878D82A}">
                    <a16:rowId xmlns:a16="http://schemas.microsoft.com/office/drawing/2014/main" val="1409834340"/>
                  </a:ext>
                </a:extLst>
              </a:tr>
              <a:tr h="304800">
                <a:tc>
                  <a:txBody>
                    <a:bodyPr/>
                    <a:lstStyle/>
                    <a:p>
                      <a:r>
                        <a:rPr lang="en-GB" sz="1400">
                          <a:effectLst/>
                        </a:rPr>
                        <a:t>Temp</a:t>
                      </a:r>
                    </a:p>
                  </a:txBody>
                  <a:tcPr anchor="ctr"/>
                </a:tc>
                <a:tc>
                  <a:txBody>
                    <a:bodyPr/>
                    <a:lstStyle/>
                    <a:p>
                      <a:r>
                        <a:rPr lang="en-GB" sz="1400">
                          <a:effectLst/>
                        </a:rPr>
                        <a:t>80°C</a:t>
                      </a:r>
                    </a:p>
                  </a:txBody>
                  <a:tcPr anchor="ctr"/>
                </a:tc>
                <a:tc>
                  <a:txBody>
                    <a:bodyPr/>
                    <a:lstStyle/>
                    <a:p>
                      <a:r>
                        <a:rPr lang="en-GB" sz="1400">
                          <a:effectLst/>
                        </a:rPr>
                        <a:t>90°C</a:t>
                      </a:r>
                    </a:p>
                  </a:txBody>
                  <a:tcPr anchor="ctr"/>
                </a:tc>
                <a:extLst>
                  <a:ext uri="{0D108BD9-81ED-4DB2-BD59-A6C34878D82A}">
                    <a16:rowId xmlns:a16="http://schemas.microsoft.com/office/drawing/2014/main" val="1400233327"/>
                  </a:ext>
                </a:extLst>
              </a:tr>
              <a:tr h="304800">
                <a:tc>
                  <a:txBody>
                    <a:bodyPr/>
                    <a:lstStyle/>
                    <a:p>
                      <a:r>
                        <a:rPr lang="en-GB" sz="1400">
                          <a:effectLst/>
                        </a:rPr>
                        <a:t>Power</a:t>
                      </a:r>
                    </a:p>
                  </a:txBody>
                  <a:tcPr anchor="ctr"/>
                </a:tc>
                <a:tc>
                  <a:txBody>
                    <a:bodyPr/>
                    <a:lstStyle/>
                    <a:p>
                      <a:r>
                        <a:rPr lang="en-GB" sz="1400">
                          <a:effectLst/>
                        </a:rPr>
                        <a:t>90% TDP</a:t>
                      </a:r>
                    </a:p>
                  </a:txBody>
                  <a:tcPr anchor="ctr"/>
                </a:tc>
                <a:tc>
                  <a:txBody>
                    <a:bodyPr/>
                    <a:lstStyle/>
                    <a:p>
                      <a:r>
                        <a:rPr lang="en-GB" sz="1400">
                          <a:effectLst/>
                        </a:rPr>
                        <a:t>100% TDP</a:t>
                      </a:r>
                    </a:p>
                  </a:txBody>
                  <a:tcPr anchor="ctr"/>
                </a:tc>
                <a:extLst>
                  <a:ext uri="{0D108BD9-81ED-4DB2-BD59-A6C34878D82A}">
                    <a16:rowId xmlns:a16="http://schemas.microsoft.com/office/drawing/2014/main" val="1048664360"/>
                  </a:ext>
                </a:extLst>
              </a:tr>
              <a:tr h="304800">
                <a:tc>
                  <a:txBody>
                    <a:bodyPr/>
                    <a:lstStyle/>
                    <a:p>
                      <a:r>
                        <a:rPr lang="en-GB" sz="1400" dirty="0">
                          <a:effectLst/>
                        </a:rPr>
                        <a:t>Memory</a:t>
                      </a:r>
                    </a:p>
                  </a:txBody>
                  <a:tcPr anchor="ctr"/>
                </a:tc>
                <a:tc>
                  <a:txBody>
                    <a:bodyPr/>
                    <a:lstStyle/>
                    <a:p>
                      <a:r>
                        <a:rPr lang="en-GB" sz="1400">
                          <a:effectLst/>
                        </a:rPr>
                        <a:t>90% usage</a:t>
                      </a:r>
                    </a:p>
                  </a:txBody>
                  <a:tcPr anchor="ctr"/>
                </a:tc>
                <a:tc>
                  <a:txBody>
                    <a:bodyPr/>
                    <a:lstStyle/>
                    <a:p>
                      <a:r>
                        <a:rPr lang="en-GB" sz="1400" dirty="0">
                          <a:effectLst/>
                        </a:rPr>
                        <a:t>95% usage</a:t>
                      </a:r>
                    </a:p>
                  </a:txBody>
                  <a:tcPr anchor="ctr"/>
                </a:tc>
                <a:extLst>
                  <a:ext uri="{0D108BD9-81ED-4DB2-BD59-A6C34878D82A}">
                    <a16:rowId xmlns:a16="http://schemas.microsoft.com/office/drawing/2014/main" val="2364389764"/>
                  </a:ext>
                </a:extLst>
              </a:tr>
            </a:tbl>
          </a:graphicData>
        </a:graphic>
      </p:graphicFrame>
      <p:sp>
        <p:nvSpPr>
          <p:cNvPr id="6" name="Rectangle 1">
            <a:extLst>
              <a:ext uri="{FF2B5EF4-FFF2-40B4-BE49-F238E27FC236}">
                <a16:creationId xmlns:a16="http://schemas.microsoft.com/office/drawing/2014/main" id="{DEDA62B1-59FD-32FE-A985-3FD9066354B4}"/>
              </a:ext>
            </a:extLst>
          </p:cNvPr>
          <p:cNvSpPr>
            <a:spLocks noChangeArrowheads="1"/>
          </p:cNvSpPr>
          <p:nvPr/>
        </p:nvSpPr>
        <p:spPr bwMode="auto">
          <a:xfrm>
            <a:off x="311149" y="3241945"/>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rgbClr val="404040"/>
                </a:solidFill>
                <a:effectLst/>
                <a:latin typeface="Inter" panose="02000503000000020004" pitchFamily="2" charset="0"/>
              </a:rPr>
              <a:t>Alert Thresholds Table:</a:t>
            </a:r>
            <a:endParaRPr kumimoji="0" lang="en-US" altLang="en-US" sz="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dirty="0">
                <a:ln>
                  <a:noFill/>
                </a:ln>
                <a:solidFill>
                  <a:schemeClr val="tx1"/>
                </a:solidFill>
                <a:effectLst/>
                <a:latin typeface="Arial" panose="020B0604020202020204" pitchFamily="34" charset="0"/>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96970935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60">
          <a:extLst>
            <a:ext uri="{FF2B5EF4-FFF2-40B4-BE49-F238E27FC236}">
              <a16:creationId xmlns:a16="http://schemas.microsoft.com/office/drawing/2014/main" id="{432A7A81-304C-7BDD-4902-D971C203C66A}"/>
            </a:ext>
          </a:extLst>
        </p:cNvPr>
        <p:cNvGrpSpPr/>
        <p:nvPr/>
      </p:nvGrpSpPr>
      <p:grpSpPr>
        <a:xfrm>
          <a:off x="0" y="0"/>
          <a:ext cx="0" cy="0"/>
          <a:chOff x="0" y="0"/>
          <a:chExt cx="0" cy="0"/>
        </a:xfrm>
      </p:grpSpPr>
      <p:sp>
        <p:nvSpPr>
          <p:cNvPr id="61" name="Google Shape;61;p4">
            <a:extLst>
              <a:ext uri="{FF2B5EF4-FFF2-40B4-BE49-F238E27FC236}">
                <a16:creationId xmlns:a16="http://schemas.microsoft.com/office/drawing/2014/main" id="{7572DA40-ECC2-57BE-2ADE-99EC5BD846A1}"/>
              </a:ext>
            </a:extLst>
          </p:cNvPr>
          <p:cNvSpPr txBox="1">
            <a:spLocks noGrp="1"/>
          </p:cNvSpPr>
          <p:nvPr>
            <p:ph type="title"/>
          </p:nvPr>
        </p:nvSpPr>
        <p:spPr>
          <a:xfrm>
            <a:off x="-1" y="104061"/>
            <a:ext cx="8144360" cy="627900"/>
          </a:xfrm>
          <a:prstGeom prst="rect">
            <a:avLst/>
          </a:prstGeom>
          <a:noFill/>
          <a:ln>
            <a:noFill/>
          </a:ln>
        </p:spPr>
        <p:txBody>
          <a:bodyPr spcFirstLastPara="1" wrap="square" lIns="91425" tIns="91425" rIns="91425" bIns="91425" anchor="t" anchorCtr="0">
            <a:normAutofit fontScale="90000"/>
          </a:bodyPr>
          <a:lstStyle/>
          <a:p>
            <a:pPr marL="457200" indent="-457200">
              <a:buFont typeface="Wingdings" pitchFamily="2" charset="2"/>
              <a:buChar char="ü"/>
            </a:pPr>
            <a:r>
              <a:rPr lang="en-GB" sz="2800" b="1" dirty="0"/>
              <a:t>Model Optimization Techniques</a:t>
            </a:r>
            <a:br>
              <a:rPr lang="en-GB" sz="2800" b="1" dirty="0"/>
            </a:br>
            <a:br>
              <a:rPr lang="en-GB" sz="2800" b="1" dirty="0"/>
            </a:br>
            <a:br>
              <a:rPr lang="en-GB" sz="3200" b="1" dirty="0"/>
            </a:br>
            <a:br>
              <a:rPr lang="en-GB" sz="3200" b="1" dirty="0"/>
            </a:br>
            <a:br>
              <a:rPr lang="en-GB" sz="3100" b="1" i="0" u="none" strike="noStrike" dirty="0">
                <a:solidFill>
                  <a:srgbClr val="7030A0"/>
                </a:solidFill>
                <a:effectLst/>
                <a:latin typeface="Inter" panose="02000503000000020004" pitchFamily="2" charset="0"/>
              </a:rPr>
            </a:br>
            <a:br>
              <a:rPr lang="en-GB" sz="2800" b="1" kern="0" dirty="0">
                <a:solidFill>
                  <a:srgbClr val="7030A0"/>
                </a:solidFill>
                <a:effectLst/>
                <a:latin typeface="Segoe UI" panose="020B0502040204020203" pitchFamily="34" charset="0"/>
                <a:ea typeface="Times New Roman" panose="02020603050405020304" pitchFamily="18" charset="0"/>
                <a:cs typeface="Arial" panose="020B0604020202020204" pitchFamily="34" charset="0"/>
              </a:rPr>
            </a:br>
            <a:br>
              <a:rPr lang="en-GB" sz="1800" kern="100" dirty="0">
                <a:effectLst/>
                <a:latin typeface="Aptos" panose="020B0004020202020204" pitchFamily="34" charset="0"/>
                <a:ea typeface="Aptos" panose="020B0004020202020204" pitchFamily="34" charset="0"/>
                <a:cs typeface="Arial" panose="020B0604020202020204" pitchFamily="34" charset="0"/>
              </a:rPr>
            </a:br>
            <a:br>
              <a:rPr lang="en-GB" b="1" dirty="0"/>
            </a:br>
            <a:r>
              <a:rPr lang="en-GB" sz="2200" dirty="0">
                <a:solidFill>
                  <a:srgbClr val="404040"/>
                </a:solidFill>
                <a:latin typeface="Inter" panose="02000503000000020004" pitchFamily="2" charset="0"/>
                <a:cs typeface="Arial"/>
                <a:sym typeface="Arial"/>
              </a:rPr>
              <a:t>Grafana Dashboard Example</a:t>
            </a:r>
            <a:br>
              <a:rPr lang="en-GB" sz="2200" dirty="0">
                <a:solidFill>
                  <a:srgbClr val="404040"/>
                </a:solidFill>
                <a:latin typeface="Inter" panose="02000503000000020004" pitchFamily="2" charset="0"/>
                <a:cs typeface="Arial"/>
                <a:sym typeface="Arial"/>
              </a:rPr>
            </a:br>
            <a:r>
              <a:rPr lang="en-GB" sz="2200" dirty="0">
                <a:solidFill>
                  <a:srgbClr val="404040"/>
                </a:solidFill>
                <a:latin typeface="Inter" panose="02000503000000020004" pitchFamily="2" charset="0"/>
                <a:cs typeface="Arial"/>
                <a:sym typeface="Arial"/>
              </a:rPr>
              <a:t>1. </a:t>
            </a:r>
            <a:r>
              <a:rPr lang="en-GB" sz="2200" b="0" dirty="0">
                <a:solidFill>
                  <a:srgbClr val="404040"/>
                </a:solidFill>
                <a:latin typeface="Inter" panose="02000503000000020004" pitchFamily="2" charset="0"/>
                <a:cs typeface="Arial"/>
                <a:sym typeface="Arial"/>
              </a:rPr>
              <a:t>GPU Utilization Heatmap</a:t>
            </a:r>
            <a:br>
              <a:rPr lang="en-GB" sz="2200" b="0" dirty="0">
                <a:solidFill>
                  <a:srgbClr val="404040"/>
                </a:solidFill>
                <a:latin typeface="Inter" panose="02000503000000020004" pitchFamily="2" charset="0"/>
                <a:cs typeface="Arial"/>
                <a:sym typeface="Arial"/>
              </a:rPr>
            </a:br>
            <a:r>
              <a:rPr lang="en-GB" sz="2200" b="0" dirty="0">
                <a:solidFill>
                  <a:srgbClr val="404040"/>
                </a:solidFill>
                <a:latin typeface="Inter" panose="02000503000000020004" pitchFamily="2" charset="0"/>
                <a:cs typeface="Arial"/>
                <a:sym typeface="Arial"/>
              </a:rPr>
              <a:t>2. Memory Bandwidth Timeline</a:t>
            </a:r>
            <a:br>
              <a:rPr lang="en-GB" sz="2200" b="0" dirty="0">
                <a:solidFill>
                  <a:srgbClr val="404040"/>
                </a:solidFill>
                <a:latin typeface="Inter" panose="02000503000000020004" pitchFamily="2" charset="0"/>
                <a:cs typeface="Arial"/>
                <a:sym typeface="Arial"/>
              </a:rPr>
            </a:br>
            <a:r>
              <a:rPr lang="en-GB" sz="2200" b="0" dirty="0">
                <a:solidFill>
                  <a:srgbClr val="404040"/>
                </a:solidFill>
                <a:latin typeface="Inter" panose="02000503000000020004" pitchFamily="2" charset="0"/>
                <a:cs typeface="Arial"/>
                <a:sym typeface="Arial"/>
              </a:rPr>
              <a:t>3. Error Rate Monitoring</a:t>
            </a:r>
            <a:br>
              <a:rPr lang="en-GB" b="1" dirty="0"/>
            </a:br>
            <a:br>
              <a:rPr lang="en-GB" sz="1200" dirty="0"/>
            </a:br>
            <a:br>
              <a:rPr lang="en-GB" sz="1600" b="0" dirty="0">
                <a:solidFill>
                  <a:schemeClr val="tx1"/>
                </a:solidFill>
                <a:latin typeface="+mj-lt"/>
              </a:rPr>
            </a:br>
            <a:br>
              <a:rPr lang="en-GB" b="1" dirty="0"/>
            </a:br>
            <a:br>
              <a:rPr lang="en-GB" b="1" i="0" u="none" strike="noStrike" dirty="0">
                <a:solidFill>
                  <a:srgbClr val="000000"/>
                </a:solidFill>
                <a:effectLst/>
              </a:rPr>
            </a:br>
            <a:br>
              <a:rPr lang="en-GB" b="1" i="0" u="none" strike="noStrike" dirty="0">
                <a:solidFill>
                  <a:srgbClr val="404040"/>
                </a:solidFill>
                <a:effectLst/>
                <a:latin typeface="Inter"/>
              </a:rPr>
            </a:br>
            <a:endParaRPr lang="en-GB" b="1" i="0" u="none" strike="noStrike" dirty="0">
              <a:solidFill>
                <a:srgbClr val="404040"/>
              </a:solidFill>
              <a:effectLst/>
              <a:latin typeface="Inter"/>
            </a:endParaRPr>
          </a:p>
        </p:txBody>
      </p:sp>
      <p:sp>
        <p:nvSpPr>
          <p:cNvPr id="4" name="TextBox 3">
            <a:extLst>
              <a:ext uri="{FF2B5EF4-FFF2-40B4-BE49-F238E27FC236}">
                <a16:creationId xmlns:a16="http://schemas.microsoft.com/office/drawing/2014/main" id="{30228C5D-D40C-7BB5-5FA0-67BD7548FEC2}"/>
              </a:ext>
            </a:extLst>
          </p:cNvPr>
          <p:cNvSpPr txBox="1"/>
          <p:nvPr/>
        </p:nvSpPr>
        <p:spPr>
          <a:xfrm>
            <a:off x="162732" y="601064"/>
            <a:ext cx="7981627" cy="2669962"/>
          </a:xfrm>
          <a:prstGeom prst="rect">
            <a:avLst/>
          </a:prstGeom>
          <a:noFill/>
        </p:spPr>
        <p:txBody>
          <a:bodyPr wrap="square">
            <a:spAutoFit/>
          </a:bodyPr>
          <a:lstStyle/>
          <a:p>
            <a:pPr algn="l">
              <a:buNone/>
            </a:pPr>
            <a:r>
              <a:rPr lang="en-GB" sz="2000" b="1" i="0" u="none" strike="noStrike" dirty="0">
                <a:solidFill>
                  <a:srgbClr val="404040"/>
                </a:solidFill>
                <a:effectLst/>
                <a:latin typeface="Inter" panose="02000503000000020004" pitchFamily="2" charset="0"/>
              </a:rPr>
              <a:t>Performance Metrics Collection</a:t>
            </a:r>
          </a:p>
          <a:p>
            <a:pPr algn="l">
              <a:buNone/>
            </a:pPr>
            <a:r>
              <a:rPr lang="en-GB" sz="2000" b="1" i="0" u="none" strike="noStrike" dirty="0">
                <a:solidFill>
                  <a:srgbClr val="404040"/>
                </a:solidFill>
                <a:effectLst/>
                <a:latin typeface="Inter" panose="02000503000000020004" pitchFamily="2" charset="0"/>
              </a:rPr>
              <a:t>Key Metrics:</a:t>
            </a:r>
            <a:endParaRPr lang="en-GB" sz="2000" b="0" i="0" u="none" strike="noStrike" dirty="0">
              <a:solidFill>
                <a:srgbClr val="404040"/>
              </a:solidFill>
              <a:effectLst/>
              <a:latin typeface="Inter" panose="02000503000000020004" pitchFamily="2" charset="0"/>
            </a:endParaRPr>
          </a:p>
          <a:p>
            <a:pPr marL="342900" indent="-342900" algn="l">
              <a:buFont typeface="Wingdings" pitchFamily="2" charset="2"/>
              <a:buChar char="Ø"/>
            </a:pPr>
            <a:r>
              <a:rPr lang="en-GB" sz="2000" b="0" i="0" u="none" strike="noStrike" dirty="0">
                <a:solidFill>
                  <a:srgbClr val="404040"/>
                </a:solidFill>
                <a:effectLst/>
                <a:latin typeface="Inter" panose="02000503000000020004" pitchFamily="2" charset="0"/>
              </a:rPr>
              <a:t>GPU Utilization (</a:t>
            </a:r>
            <a:r>
              <a:rPr lang="en-GB" sz="2000" b="0" i="0" u="none" strike="noStrike" dirty="0" err="1">
                <a:solidFill>
                  <a:srgbClr val="404040"/>
                </a:solidFill>
                <a:effectLst/>
                <a:latin typeface="Inter" panose="02000503000000020004" pitchFamily="2" charset="0"/>
              </a:rPr>
              <a:t>utilization.gpu</a:t>
            </a:r>
            <a:r>
              <a:rPr lang="en-GB" sz="2000" b="0" i="0" u="none" strike="noStrike" dirty="0">
                <a:solidFill>
                  <a:srgbClr val="404040"/>
                </a:solidFill>
                <a:effectLst/>
                <a:latin typeface="Inter" panose="02000503000000020004" pitchFamily="2" charset="0"/>
              </a:rPr>
              <a:t>)</a:t>
            </a:r>
          </a:p>
          <a:p>
            <a:pPr marL="342900" indent="-342900" algn="l">
              <a:spcBef>
                <a:spcPts val="300"/>
              </a:spcBef>
              <a:buFont typeface="Wingdings" pitchFamily="2" charset="2"/>
              <a:buChar char="Ø"/>
            </a:pPr>
            <a:r>
              <a:rPr lang="en-GB" sz="2000" b="0" i="0" u="none" strike="noStrike" dirty="0">
                <a:solidFill>
                  <a:srgbClr val="404040"/>
                </a:solidFill>
                <a:effectLst/>
                <a:latin typeface="Inter" panose="02000503000000020004" pitchFamily="2" charset="0"/>
              </a:rPr>
              <a:t>Memory Usage (</a:t>
            </a:r>
            <a:r>
              <a:rPr lang="en-GB" sz="2000" b="0" i="0" u="none" strike="noStrike" dirty="0" err="1">
                <a:solidFill>
                  <a:srgbClr val="404040"/>
                </a:solidFill>
                <a:effectLst/>
                <a:latin typeface="Inter" panose="02000503000000020004" pitchFamily="2" charset="0"/>
              </a:rPr>
              <a:t>memory.used</a:t>
            </a:r>
            <a:r>
              <a:rPr lang="en-GB" sz="2000" b="0" i="0" u="none" strike="noStrike" dirty="0">
                <a:solidFill>
                  <a:srgbClr val="404040"/>
                </a:solidFill>
                <a:effectLst/>
                <a:latin typeface="Inter" panose="02000503000000020004" pitchFamily="2" charset="0"/>
              </a:rPr>
              <a:t>/</a:t>
            </a:r>
            <a:r>
              <a:rPr lang="en-GB" sz="2000" b="0" i="0" u="none" strike="noStrike" dirty="0" err="1">
                <a:solidFill>
                  <a:srgbClr val="404040"/>
                </a:solidFill>
                <a:effectLst/>
                <a:latin typeface="Inter" panose="02000503000000020004" pitchFamily="2" charset="0"/>
              </a:rPr>
              <a:t>memory.total</a:t>
            </a:r>
            <a:r>
              <a:rPr lang="en-GB" sz="2000" b="0" i="0" u="none" strike="noStrike" dirty="0">
                <a:solidFill>
                  <a:srgbClr val="404040"/>
                </a:solidFill>
                <a:effectLst/>
                <a:latin typeface="Inter" panose="02000503000000020004" pitchFamily="2" charset="0"/>
              </a:rPr>
              <a:t>)</a:t>
            </a:r>
          </a:p>
          <a:p>
            <a:pPr marL="342900" indent="-342900" algn="l">
              <a:spcBef>
                <a:spcPts val="300"/>
              </a:spcBef>
              <a:buFont typeface="Wingdings" pitchFamily="2" charset="2"/>
              <a:buChar char="Ø"/>
            </a:pPr>
            <a:r>
              <a:rPr lang="en-GB" sz="2000" b="0" i="0" u="none" strike="noStrike" dirty="0">
                <a:solidFill>
                  <a:srgbClr val="404040"/>
                </a:solidFill>
                <a:effectLst/>
                <a:latin typeface="Inter" panose="02000503000000020004" pitchFamily="2" charset="0"/>
              </a:rPr>
              <a:t>SM Occupancy</a:t>
            </a:r>
          </a:p>
          <a:p>
            <a:pPr marL="342900" indent="-342900" algn="l">
              <a:spcBef>
                <a:spcPts val="300"/>
              </a:spcBef>
              <a:buFont typeface="Wingdings" pitchFamily="2" charset="2"/>
              <a:buChar char="Ø"/>
            </a:pPr>
            <a:r>
              <a:rPr lang="en-GB" sz="2000" b="0" i="0" u="none" strike="noStrike" dirty="0">
                <a:solidFill>
                  <a:srgbClr val="404040"/>
                </a:solidFill>
                <a:effectLst/>
                <a:latin typeface="Inter" panose="02000503000000020004" pitchFamily="2" charset="0"/>
              </a:rPr>
              <a:t>PCIe Throughput</a:t>
            </a:r>
          </a:p>
          <a:p>
            <a:pPr algn="l">
              <a:buNone/>
            </a:pPr>
            <a:r>
              <a:rPr lang="en-GB" sz="2000" b="1" i="0" u="none" strike="noStrike" dirty="0">
                <a:solidFill>
                  <a:srgbClr val="404040"/>
                </a:solidFill>
                <a:effectLst/>
                <a:latin typeface="Inter" panose="02000503000000020004" pitchFamily="2" charset="0"/>
              </a:rPr>
              <a:t>Monitoring Stack:</a:t>
            </a:r>
            <a:endParaRPr lang="en-GB" sz="2000" dirty="0">
              <a:solidFill>
                <a:srgbClr val="404040"/>
              </a:solidFill>
              <a:latin typeface="Inter" panose="02000503000000020004" pitchFamily="2" charset="0"/>
            </a:endParaRPr>
          </a:p>
          <a:p>
            <a:pPr algn="l">
              <a:buNone/>
            </a:pPr>
            <a:r>
              <a:rPr lang="en-GB" sz="2000" b="1" i="0" u="none" strike="noStrike" dirty="0">
                <a:solidFill>
                  <a:srgbClr val="404040"/>
                </a:solidFill>
                <a:effectLst/>
                <a:latin typeface="Inter" panose="02000503000000020004" pitchFamily="2" charset="0"/>
              </a:rPr>
              <a:t>Prometheus + Grafana Setup</a:t>
            </a:r>
            <a:endParaRPr lang="en-GB" sz="2000" b="0" i="0" u="none" strike="noStrike" dirty="0">
              <a:solidFill>
                <a:srgbClr val="404040"/>
              </a:solidFill>
              <a:effectLst/>
              <a:latin typeface="Inter" panose="02000503000000020004" pitchFamily="2" charset="0"/>
            </a:endParaRPr>
          </a:p>
        </p:txBody>
      </p:sp>
      <p:pic>
        <p:nvPicPr>
          <p:cNvPr id="3" name="Picture 2">
            <a:extLst>
              <a:ext uri="{FF2B5EF4-FFF2-40B4-BE49-F238E27FC236}">
                <a16:creationId xmlns:a16="http://schemas.microsoft.com/office/drawing/2014/main" id="{BF988688-0062-3C45-5B6C-8800CD912948}"/>
              </a:ext>
            </a:extLst>
          </p:cNvPr>
          <p:cNvPicPr>
            <a:picLocks noChangeAspect="1"/>
          </p:cNvPicPr>
          <p:nvPr/>
        </p:nvPicPr>
        <p:blipFill>
          <a:blip r:embed="rId3"/>
          <a:stretch>
            <a:fillRect/>
          </a:stretch>
        </p:blipFill>
        <p:spPr>
          <a:xfrm>
            <a:off x="4508823" y="1941593"/>
            <a:ext cx="4279900" cy="1384300"/>
          </a:xfrm>
          <a:prstGeom prst="rect">
            <a:avLst/>
          </a:prstGeom>
        </p:spPr>
      </p:pic>
    </p:spTree>
    <p:extLst>
      <p:ext uri="{BB962C8B-B14F-4D97-AF65-F5344CB8AC3E}">
        <p14:creationId xmlns:p14="http://schemas.microsoft.com/office/powerpoint/2010/main" val="215994886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60">
          <a:extLst>
            <a:ext uri="{FF2B5EF4-FFF2-40B4-BE49-F238E27FC236}">
              <a16:creationId xmlns:a16="http://schemas.microsoft.com/office/drawing/2014/main" id="{F6F11B08-6FB1-D352-36AC-11FE705EAEC0}"/>
            </a:ext>
          </a:extLst>
        </p:cNvPr>
        <p:cNvGrpSpPr/>
        <p:nvPr/>
      </p:nvGrpSpPr>
      <p:grpSpPr>
        <a:xfrm>
          <a:off x="0" y="0"/>
          <a:ext cx="0" cy="0"/>
          <a:chOff x="0" y="0"/>
          <a:chExt cx="0" cy="0"/>
        </a:xfrm>
      </p:grpSpPr>
      <p:sp>
        <p:nvSpPr>
          <p:cNvPr id="61" name="Google Shape;61;p4">
            <a:extLst>
              <a:ext uri="{FF2B5EF4-FFF2-40B4-BE49-F238E27FC236}">
                <a16:creationId xmlns:a16="http://schemas.microsoft.com/office/drawing/2014/main" id="{DD47E226-0949-E596-D284-F581B391F6F6}"/>
              </a:ext>
            </a:extLst>
          </p:cNvPr>
          <p:cNvSpPr txBox="1">
            <a:spLocks noGrp="1"/>
          </p:cNvSpPr>
          <p:nvPr>
            <p:ph type="title"/>
          </p:nvPr>
        </p:nvSpPr>
        <p:spPr>
          <a:xfrm>
            <a:off x="-1" y="104061"/>
            <a:ext cx="8144360" cy="627900"/>
          </a:xfrm>
          <a:prstGeom prst="rect">
            <a:avLst/>
          </a:prstGeom>
          <a:noFill/>
          <a:ln>
            <a:noFill/>
          </a:ln>
        </p:spPr>
        <p:txBody>
          <a:bodyPr spcFirstLastPara="1" wrap="square" lIns="91425" tIns="91425" rIns="91425" bIns="91425" anchor="t" anchorCtr="0">
            <a:normAutofit fontScale="90000"/>
          </a:bodyPr>
          <a:lstStyle/>
          <a:p>
            <a:r>
              <a:rPr lang="en-GB" sz="2800" b="1" dirty="0"/>
              <a:t>Error Handling and recovery</a:t>
            </a:r>
            <a:br>
              <a:rPr lang="en-GB" sz="2800" b="1" dirty="0"/>
            </a:br>
            <a:br>
              <a:rPr lang="en-GB" sz="2800" b="1" dirty="0"/>
            </a:br>
            <a:br>
              <a:rPr lang="en-GB" sz="3200" b="1" dirty="0"/>
            </a:br>
            <a:br>
              <a:rPr lang="en-GB" sz="3200" b="1" dirty="0"/>
            </a:br>
            <a:br>
              <a:rPr lang="en-GB" sz="3100" b="1" i="0" u="none" strike="noStrike" dirty="0">
                <a:solidFill>
                  <a:srgbClr val="7030A0"/>
                </a:solidFill>
                <a:effectLst/>
                <a:latin typeface="Inter" panose="02000503000000020004" pitchFamily="2" charset="0"/>
              </a:rPr>
            </a:br>
            <a:br>
              <a:rPr lang="en-GB" sz="2800" b="1" kern="0" dirty="0">
                <a:solidFill>
                  <a:srgbClr val="7030A0"/>
                </a:solidFill>
                <a:effectLst/>
                <a:latin typeface="Segoe UI" panose="020B0502040204020203" pitchFamily="34" charset="0"/>
                <a:ea typeface="Times New Roman" panose="02020603050405020304" pitchFamily="18" charset="0"/>
                <a:cs typeface="Arial" panose="020B0604020202020204" pitchFamily="34" charset="0"/>
              </a:rPr>
            </a:br>
            <a:br>
              <a:rPr lang="en-GB" sz="1800" kern="100" dirty="0">
                <a:effectLst/>
                <a:latin typeface="Aptos" panose="020B0004020202020204" pitchFamily="34" charset="0"/>
                <a:ea typeface="Aptos" panose="020B0004020202020204" pitchFamily="34" charset="0"/>
                <a:cs typeface="Arial" panose="020B0604020202020204" pitchFamily="34" charset="0"/>
              </a:rPr>
            </a:br>
            <a:br>
              <a:rPr lang="en-GB" b="1" dirty="0"/>
            </a:br>
            <a:br>
              <a:rPr lang="en-GB" b="1" dirty="0"/>
            </a:br>
            <a:br>
              <a:rPr lang="en-GB" sz="1200" b="1" dirty="0"/>
            </a:br>
            <a:br>
              <a:rPr lang="en-GB" sz="1200" dirty="0"/>
            </a:br>
            <a:br>
              <a:rPr lang="en-GB" sz="1600" b="0" dirty="0">
                <a:solidFill>
                  <a:schemeClr val="tx1"/>
                </a:solidFill>
                <a:latin typeface="+mj-lt"/>
              </a:rPr>
            </a:br>
            <a:br>
              <a:rPr lang="en-GB" b="1" dirty="0"/>
            </a:br>
            <a:br>
              <a:rPr lang="en-GB" b="1" i="0" u="none" strike="noStrike" dirty="0">
                <a:solidFill>
                  <a:srgbClr val="000000"/>
                </a:solidFill>
                <a:effectLst/>
              </a:rPr>
            </a:br>
            <a:br>
              <a:rPr lang="en-GB" b="1" i="0" u="none" strike="noStrike" dirty="0">
                <a:solidFill>
                  <a:srgbClr val="404040"/>
                </a:solidFill>
                <a:effectLst/>
                <a:latin typeface="Inter"/>
              </a:rPr>
            </a:br>
            <a:endParaRPr lang="en-GB" b="1" i="0" u="none" strike="noStrike" dirty="0">
              <a:solidFill>
                <a:srgbClr val="404040"/>
              </a:solidFill>
              <a:effectLst/>
              <a:latin typeface="Inter"/>
            </a:endParaRPr>
          </a:p>
        </p:txBody>
      </p:sp>
      <p:sp>
        <p:nvSpPr>
          <p:cNvPr id="4" name="TextBox 3">
            <a:extLst>
              <a:ext uri="{FF2B5EF4-FFF2-40B4-BE49-F238E27FC236}">
                <a16:creationId xmlns:a16="http://schemas.microsoft.com/office/drawing/2014/main" id="{232D8CCA-60B4-BB85-F125-FC034B757BAE}"/>
              </a:ext>
            </a:extLst>
          </p:cNvPr>
          <p:cNvSpPr txBox="1"/>
          <p:nvPr/>
        </p:nvSpPr>
        <p:spPr>
          <a:xfrm>
            <a:off x="976394" y="1035018"/>
            <a:ext cx="7981627" cy="3285515"/>
          </a:xfrm>
          <a:prstGeom prst="rect">
            <a:avLst/>
          </a:prstGeom>
          <a:noFill/>
        </p:spPr>
        <p:txBody>
          <a:bodyPr wrap="square">
            <a:spAutoFit/>
          </a:bodyPr>
          <a:lstStyle/>
          <a:p>
            <a:pPr algn="l">
              <a:buNone/>
            </a:pPr>
            <a:r>
              <a:rPr lang="en-GB" sz="1800" b="1" i="0" u="none" strike="noStrike" dirty="0">
                <a:solidFill>
                  <a:srgbClr val="404040"/>
                </a:solidFill>
                <a:effectLst/>
                <a:latin typeface="Inter" panose="02000503000000020004" pitchFamily="2" charset="0"/>
              </a:rPr>
              <a:t> </a:t>
            </a:r>
            <a:r>
              <a:rPr lang="en-GB" sz="2000" b="1" i="0" u="none" strike="noStrike" dirty="0">
                <a:solidFill>
                  <a:srgbClr val="404040"/>
                </a:solidFill>
                <a:effectLst/>
                <a:latin typeface="+mj-lt"/>
              </a:rPr>
              <a:t>Common GPU Errors:</a:t>
            </a:r>
            <a:endParaRPr lang="en-GB" sz="2000" b="0" i="0" u="none" strike="noStrike" dirty="0">
              <a:solidFill>
                <a:srgbClr val="404040"/>
              </a:solidFill>
              <a:effectLst/>
              <a:latin typeface="+mj-lt"/>
            </a:endParaRPr>
          </a:p>
          <a:p>
            <a:pPr algn="l">
              <a:buFont typeface="Arial" panose="020B0604020202020204" pitchFamily="34" charset="0"/>
              <a:buChar char="•"/>
            </a:pPr>
            <a:r>
              <a:rPr lang="en-GB" sz="1600" b="0" i="0" u="none" strike="noStrike" dirty="0">
                <a:solidFill>
                  <a:srgbClr val="404040"/>
                </a:solidFill>
                <a:effectLst/>
                <a:latin typeface="+mj-lt"/>
              </a:rPr>
              <a:t>CUDA_ERROR_ILLEGAL_ADDRESS</a:t>
            </a:r>
          </a:p>
          <a:p>
            <a:pPr algn="l">
              <a:spcBef>
                <a:spcPts val="300"/>
              </a:spcBef>
              <a:buFont typeface="Arial" panose="020B0604020202020204" pitchFamily="34" charset="0"/>
              <a:buChar char="•"/>
            </a:pPr>
            <a:r>
              <a:rPr lang="en-GB" sz="1600" b="0" i="0" u="none" strike="noStrike" dirty="0">
                <a:solidFill>
                  <a:srgbClr val="404040"/>
                </a:solidFill>
                <a:effectLst/>
                <a:latin typeface="+mj-lt"/>
              </a:rPr>
              <a:t>CUBLAS_STATUS_ALLOC_FAILED</a:t>
            </a:r>
          </a:p>
          <a:p>
            <a:pPr algn="l">
              <a:spcBef>
                <a:spcPts val="300"/>
              </a:spcBef>
              <a:buFont typeface="Arial" panose="020B0604020202020204" pitchFamily="34" charset="0"/>
              <a:buChar char="•"/>
            </a:pPr>
            <a:r>
              <a:rPr lang="en-GB" sz="1600" b="0" i="0" u="none" strike="noStrike" dirty="0">
                <a:solidFill>
                  <a:srgbClr val="404040"/>
                </a:solidFill>
                <a:effectLst/>
                <a:latin typeface="+mj-lt"/>
              </a:rPr>
              <a:t>NVML_ERROR_THERMAL_VIOLATION</a:t>
            </a:r>
          </a:p>
          <a:p>
            <a:pPr algn="l">
              <a:spcBef>
                <a:spcPts val="300"/>
              </a:spcBef>
              <a:buFont typeface="Arial" panose="020B0604020202020204" pitchFamily="34" charset="0"/>
              <a:buChar char="•"/>
            </a:pPr>
            <a:r>
              <a:rPr lang="en-GB" sz="1600" b="0" i="0" u="none" strike="noStrike" dirty="0">
                <a:solidFill>
                  <a:srgbClr val="404040"/>
                </a:solidFill>
                <a:effectLst/>
                <a:latin typeface="+mj-lt"/>
              </a:rPr>
              <a:t>OOM (Out-of-Memory), CUDA kernel crashes, driver timeouts</a:t>
            </a:r>
          </a:p>
          <a:p>
            <a:pPr algn="l"/>
            <a:r>
              <a:rPr lang="en-GB" sz="2000" b="1" i="0" u="none" strike="noStrike" dirty="0">
                <a:solidFill>
                  <a:srgbClr val="404040"/>
                </a:solidFill>
                <a:effectLst/>
                <a:latin typeface="+mj-lt"/>
              </a:rPr>
              <a:t>Recovery Strategies:</a:t>
            </a:r>
            <a:endParaRPr lang="en-GB" sz="2800" b="1" i="0" u="none" strike="noStrike" dirty="0">
              <a:solidFill>
                <a:srgbClr val="404040"/>
              </a:solidFill>
              <a:latin typeface="+mj-lt"/>
            </a:endParaRPr>
          </a:p>
          <a:p>
            <a:pPr marL="285750" indent="-285750">
              <a:buFont typeface="Arial" panose="020B0604020202020204" pitchFamily="34" charset="0"/>
              <a:buChar char="•"/>
            </a:pPr>
            <a:r>
              <a:rPr lang="en-GB" sz="2000" dirty="0">
                <a:solidFill>
                  <a:srgbClr val="404040"/>
                </a:solidFill>
                <a:latin typeface="+mj-lt"/>
              </a:rPr>
              <a:t>Automated job retries with checkpointing</a:t>
            </a:r>
          </a:p>
          <a:p>
            <a:pPr marL="457200" indent="-457200">
              <a:buFont typeface="Arial" panose="020B0604020202020204" pitchFamily="34" charset="0"/>
              <a:buChar char="•"/>
            </a:pPr>
            <a:r>
              <a:rPr lang="en-GB" sz="2000" dirty="0">
                <a:solidFill>
                  <a:srgbClr val="404040"/>
                </a:solidFill>
                <a:latin typeface="+mj-lt"/>
              </a:rPr>
              <a:t>Fallback strategies (e.g., lower batch size)</a:t>
            </a:r>
          </a:p>
          <a:p>
            <a:pPr marL="457200" indent="-457200">
              <a:buFont typeface="Arial" panose="020B0604020202020204" pitchFamily="34" charset="0"/>
              <a:buChar char="•"/>
            </a:pPr>
            <a:r>
              <a:rPr lang="en-GB" sz="2000" dirty="0">
                <a:solidFill>
                  <a:srgbClr val="404040"/>
                </a:solidFill>
                <a:latin typeface="+mj-lt"/>
              </a:rPr>
              <a:t>Logging/alerting (Sentry, ELK Stack)</a:t>
            </a:r>
          </a:p>
          <a:p>
            <a:pPr algn="l"/>
            <a:endParaRPr lang="en-GB" sz="2000" b="0" i="0" u="none" strike="noStrike" dirty="0">
              <a:solidFill>
                <a:srgbClr val="404040"/>
              </a:solidFill>
              <a:effectLst/>
              <a:latin typeface="Inter" panose="02000503000000020004" pitchFamily="2" charset="0"/>
            </a:endParaRPr>
          </a:p>
          <a:p>
            <a:pPr algn="l">
              <a:buNone/>
            </a:pPr>
            <a:endParaRPr lang="en-GB" sz="1600" kern="100" dirty="0">
              <a:solidFill>
                <a:srgbClr val="404040"/>
              </a:solidFill>
              <a:effectLst/>
              <a:latin typeface="Aptos" panose="020B0004020202020204" pitchFamily="34" charset="0"/>
              <a:ea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52356971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60">
          <a:extLst>
            <a:ext uri="{FF2B5EF4-FFF2-40B4-BE49-F238E27FC236}">
              <a16:creationId xmlns:a16="http://schemas.microsoft.com/office/drawing/2014/main" id="{B80B3602-B2E0-4EDD-73EA-2CC22BC34D6A}"/>
            </a:ext>
          </a:extLst>
        </p:cNvPr>
        <p:cNvGrpSpPr/>
        <p:nvPr/>
      </p:nvGrpSpPr>
      <p:grpSpPr>
        <a:xfrm>
          <a:off x="0" y="0"/>
          <a:ext cx="0" cy="0"/>
          <a:chOff x="0" y="0"/>
          <a:chExt cx="0" cy="0"/>
        </a:xfrm>
      </p:grpSpPr>
      <p:sp>
        <p:nvSpPr>
          <p:cNvPr id="61" name="Google Shape;61;p4">
            <a:extLst>
              <a:ext uri="{FF2B5EF4-FFF2-40B4-BE49-F238E27FC236}">
                <a16:creationId xmlns:a16="http://schemas.microsoft.com/office/drawing/2014/main" id="{2A246597-D877-07C0-3BF5-D4EB7D7F5FBD}"/>
              </a:ext>
            </a:extLst>
          </p:cNvPr>
          <p:cNvSpPr txBox="1">
            <a:spLocks noGrp="1"/>
          </p:cNvSpPr>
          <p:nvPr>
            <p:ph type="title"/>
          </p:nvPr>
        </p:nvSpPr>
        <p:spPr>
          <a:xfrm>
            <a:off x="147233" y="7578"/>
            <a:ext cx="8144360" cy="627900"/>
          </a:xfrm>
          <a:prstGeom prst="rect">
            <a:avLst/>
          </a:prstGeom>
          <a:noFill/>
          <a:ln>
            <a:noFill/>
          </a:ln>
        </p:spPr>
        <p:txBody>
          <a:bodyPr spcFirstLastPara="1" wrap="square" lIns="91425" tIns="91425" rIns="91425" bIns="91425" anchor="t" anchorCtr="0">
            <a:normAutofit fontScale="90000"/>
          </a:bodyPr>
          <a:lstStyle/>
          <a:p>
            <a:r>
              <a:rPr lang="en-GB" sz="2800" b="1" dirty="0"/>
              <a:t>Cost Optimization</a:t>
            </a:r>
            <a:br>
              <a:rPr lang="en-GB" sz="2800" b="1" dirty="0"/>
            </a:br>
            <a:br>
              <a:rPr lang="en-GB" sz="2800" b="1" dirty="0"/>
            </a:br>
            <a:br>
              <a:rPr lang="en-GB" sz="2800" b="1" dirty="0"/>
            </a:br>
            <a:br>
              <a:rPr lang="en-GB" sz="3200" b="1" dirty="0"/>
            </a:br>
            <a:br>
              <a:rPr lang="en-GB" sz="3200" b="1" dirty="0"/>
            </a:br>
            <a:br>
              <a:rPr lang="en-GB" sz="3100" b="1" i="0" u="none" strike="noStrike" dirty="0">
                <a:solidFill>
                  <a:srgbClr val="7030A0"/>
                </a:solidFill>
                <a:effectLst/>
                <a:latin typeface="Inter" panose="02000503000000020004" pitchFamily="2" charset="0"/>
              </a:rPr>
            </a:br>
            <a:br>
              <a:rPr lang="en-GB" sz="2800" b="1" kern="0" dirty="0">
                <a:solidFill>
                  <a:srgbClr val="7030A0"/>
                </a:solidFill>
                <a:effectLst/>
                <a:latin typeface="Segoe UI" panose="020B0502040204020203" pitchFamily="34" charset="0"/>
                <a:ea typeface="Times New Roman" panose="02020603050405020304" pitchFamily="18" charset="0"/>
                <a:cs typeface="Arial" panose="020B0604020202020204" pitchFamily="34" charset="0"/>
              </a:rPr>
            </a:br>
            <a:br>
              <a:rPr lang="en-GB" sz="1800" kern="100" dirty="0">
                <a:effectLst/>
                <a:latin typeface="Aptos" panose="020B0004020202020204" pitchFamily="34" charset="0"/>
                <a:ea typeface="Aptos" panose="020B0004020202020204" pitchFamily="34" charset="0"/>
                <a:cs typeface="Arial" panose="020B0604020202020204" pitchFamily="34" charset="0"/>
              </a:rPr>
            </a:br>
            <a:br>
              <a:rPr lang="en-GB" b="1" dirty="0"/>
            </a:br>
            <a:br>
              <a:rPr lang="en-GB" b="1" dirty="0"/>
            </a:br>
            <a:br>
              <a:rPr lang="en-GB" sz="1200" b="1" dirty="0"/>
            </a:br>
            <a:br>
              <a:rPr lang="en-GB" sz="1200" dirty="0"/>
            </a:br>
            <a:br>
              <a:rPr lang="en-GB" sz="1600" b="0" dirty="0">
                <a:solidFill>
                  <a:schemeClr val="tx1"/>
                </a:solidFill>
                <a:latin typeface="+mj-lt"/>
              </a:rPr>
            </a:br>
            <a:br>
              <a:rPr lang="en-GB" b="1" dirty="0"/>
            </a:br>
            <a:br>
              <a:rPr lang="en-GB" b="1" i="0" u="none" strike="noStrike" dirty="0">
                <a:solidFill>
                  <a:srgbClr val="000000"/>
                </a:solidFill>
                <a:effectLst/>
              </a:rPr>
            </a:br>
            <a:br>
              <a:rPr lang="en-GB" b="1" i="0" u="none" strike="noStrike" dirty="0">
                <a:solidFill>
                  <a:srgbClr val="404040"/>
                </a:solidFill>
                <a:effectLst/>
                <a:latin typeface="Inter"/>
              </a:rPr>
            </a:br>
            <a:endParaRPr lang="en-GB" b="1" i="0" u="none" strike="noStrike" dirty="0">
              <a:solidFill>
                <a:srgbClr val="404040"/>
              </a:solidFill>
              <a:effectLst/>
              <a:latin typeface="Inter"/>
            </a:endParaRPr>
          </a:p>
        </p:txBody>
      </p:sp>
      <p:sp>
        <p:nvSpPr>
          <p:cNvPr id="5" name="TextBox 4">
            <a:extLst>
              <a:ext uri="{FF2B5EF4-FFF2-40B4-BE49-F238E27FC236}">
                <a16:creationId xmlns:a16="http://schemas.microsoft.com/office/drawing/2014/main" id="{15EA9F09-39E1-2536-8226-7660BC9F59F4}"/>
              </a:ext>
            </a:extLst>
          </p:cNvPr>
          <p:cNvSpPr txBox="1"/>
          <p:nvPr/>
        </p:nvSpPr>
        <p:spPr>
          <a:xfrm>
            <a:off x="573437" y="496074"/>
            <a:ext cx="7152467" cy="4647426"/>
          </a:xfrm>
          <a:prstGeom prst="rect">
            <a:avLst/>
          </a:prstGeom>
          <a:noFill/>
        </p:spPr>
        <p:txBody>
          <a:bodyPr wrap="square">
            <a:spAutoFit/>
          </a:bodyPr>
          <a:lstStyle/>
          <a:p>
            <a:pPr algn="l">
              <a:buNone/>
            </a:pPr>
            <a:r>
              <a:rPr lang="en-GB" sz="1600" b="1" i="0" u="none" strike="noStrike" dirty="0">
                <a:solidFill>
                  <a:srgbClr val="404040"/>
                </a:solidFill>
                <a:effectLst/>
                <a:latin typeface="Inter" panose="02000503000000020004" pitchFamily="2" charset="0"/>
              </a:rPr>
              <a:t>1. GPU Utilization Tracking</a:t>
            </a:r>
            <a:endParaRPr lang="en-GB" sz="1600" b="0" i="0" u="none" strike="noStrike" dirty="0">
              <a:solidFill>
                <a:srgbClr val="404040"/>
              </a:solidFill>
              <a:effectLst/>
              <a:latin typeface="Inter" panose="02000503000000020004" pitchFamily="2" charset="0"/>
            </a:endParaRPr>
          </a:p>
          <a:p>
            <a:pPr algn="l"/>
            <a:r>
              <a:rPr lang="en-GB" sz="1600" b="0" i="0" u="none" strike="noStrike" dirty="0">
                <a:solidFill>
                  <a:srgbClr val="404040"/>
                </a:solidFill>
                <a:effectLst/>
                <a:latin typeface="Inter" panose="02000503000000020004" pitchFamily="2" charset="0"/>
              </a:rPr>
              <a:t>Goal: Maximize ROI by avoiding idle resources</a:t>
            </a:r>
          </a:p>
          <a:p>
            <a:pPr algn="l">
              <a:spcBef>
                <a:spcPts val="300"/>
              </a:spcBef>
              <a:spcAft>
                <a:spcPts val="300"/>
              </a:spcAft>
            </a:pPr>
            <a:r>
              <a:rPr lang="en-GB" sz="1600" b="0" i="0" u="none" strike="noStrike" dirty="0">
                <a:solidFill>
                  <a:srgbClr val="404040"/>
                </a:solidFill>
                <a:effectLst/>
                <a:latin typeface="Inter" panose="02000503000000020004" pitchFamily="2" charset="0"/>
              </a:rPr>
              <a:t>Methods:</a:t>
            </a:r>
          </a:p>
          <a:p>
            <a:pPr marL="457200" lvl="1" algn="l">
              <a:spcBef>
                <a:spcPts val="300"/>
              </a:spcBef>
            </a:pPr>
            <a:r>
              <a:rPr lang="en-GB" sz="1600" b="0" i="0" u="none" strike="noStrike" dirty="0">
                <a:solidFill>
                  <a:srgbClr val="404040"/>
                </a:solidFill>
                <a:effectLst/>
                <a:latin typeface="Inter" panose="02000503000000020004" pitchFamily="2" charset="0"/>
              </a:rPr>
              <a:t>Real-time dashboards (Grafana)</a:t>
            </a:r>
          </a:p>
          <a:p>
            <a:pPr marL="457200" lvl="1" algn="l">
              <a:spcBef>
                <a:spcPts val="300"/>
              </a:spcBef>
            </a:pPr>
            <a:r>
              <a:rPr lang="en-GB" sz="1600" b="0" i="0" u="none" strike="noStrike" dirty="0">
                <a:solidFill>
                  <a:srgbClr val="404040"/>
                </a:solidFill>
                <a:effectLst/>
                <a:latin typeface="Inter" panose="02000503000000020004" pitchFamily="2" charset="0"/>
              </a:rPr>
              <a:t>Historical analysis (e.g., peak vs. off-peak usage)</a:t>
            </a:r>
          </a:p>
          <a:p>
            <a:pPr algn="l">
              <a:spcBef>
                <a:spcPts val="300"/>
              </a:spcBef>
              <a:spcAft>
                <a:spcPts val="300"/>
              </a:spcAft>
            </a:pPr>
            <a:r>
              <a:rPr lang="en-GB" sz="1600" b="0" i="0" u="none" strike="noStrike" dirty="0">
                <a:solidFill>
                  <a:srgbClr val="404040"/>
                </a:solidFill>
                <a:effectLst/>
                <a:latin typeface="Inter" panose="02000503000000020004" pitchFamily="2" charset="0"/>
              </a:rPr>
              <a:t>Optimization:</a:t>
            </a:r>
          </a:p>
          <a:p>
            <a:pPr marL="457200" lvl="1" algn="l">
              <a:spcBef>
                <a:spcPts val="300"/>
              </a:spcBef>
            </a:pPr>
            <a:r>
              <a:rPr lang="en-GB" sz="1600" b="0" i="0" u="none" strike="noStrike" dirty="0">
                <a:solidFill>
                  <a:srgbClr val="404040"/>
                </a:solidFill>
                <a:effectLst/>
                <a:latin typeface="Inter" panose="02000503000000020004" pitchFamily="2" charset="0"/>
              </a:rPr>
              <a:t>Dynamic scaling (Kubernetes, </a:t>
            </a:r>
            <a:r>
              <a:rPr lang="en-GB" sz="1600" b="0" i="0" u="none" strike="noStrike" dirty="0" err="1">
                <a:solidFill>
                  <a:srgbClr val="404040"/>
                </a:solidFill>
                <a:effectLst/>
                <a:latin typeface="Inter" panose="02000503000000020004" pitchFamily="2" charset="0"/>
              </a:rPr>
              <a:t>Slurm</a:t>
            </a:r>
            <a:r>
              <a:rPr lang="en-GB" sz="1600" b="0" i="0" u="none" strike="noStrike" dirty="0">
                <a:solidFill>
                  <a:srgbClr val="404040"/>
                </a:solidFill>
                <a:effectLst/>
                <a:latin typeface="Inter" panose="02000503000000020004" pitchFamily="2" charset="0"/>
              </a:rPr>
              <a:t>)</a:t>
            </a:r>
          </a:p>
          <a:p>
            <a:pPr marL="457200" lvl="1" algn="l">
              <a:spcBef>
                <a:spcPts val="300"/>
              </a:spcBef>
            </a:pPr>
            <a:r>
              <a:rPr lang="en-GB" sz="1600" b="0" i="0" u="none" strike="noStrike" dirty="0">
                <a:solidFill>
                  <a:srgbClr val="404040"/>
                </a:solidFill>
                <a:effectLst/>
                <a:latin typeface="Inter" panose="02000503000000020004" pitchFamily="2" charset="0"/>
              </a:rPr>
              <a:t>Multi-tenancy (shared GPUs for small jobs)</a:t>
            </a:r>
          </a:p>
          <a:p>
            <a:pPr algn="l">
              <a:buNone/>
            </a:pPr>
            <a:r>
              <a:rPr lang="en-GB" sz="1600" b="1" i="0" u="none" strike="noStrike" dirty="0">
                <a:solidFill>
                  <a:srgbClr val="404040"/>
                </a:solidFill>
                <a:effectLst/>
                <a:latin typeface="Inter" panose="02000503000000020004" pitchFamily="2" charset="0"/>
              </a:rPr>
              <a:t>2. Spot Instance Strategies</a:t>
            </a:r>
            <a:endParaRPr lang="en-GB" sz="1600" b="0" i="0" u="none" strike="noStrike" dirty="0">
              <a:solidFill>
                <a:srgbClr val="404040"/>
              </a:solidFill>
              <a:effectLst/>
              <a:latin typeface="Inter" panose="02000503000000020004" pitchFamily="2" charset="0"/>
            </a:endParaRPr>
          </a:p>
          <a:p>
            <a:pPr algn="l">
              <a:spcAft>
                <a:spcPts val="300"/>
              </a:spcAft>
            </a:pPr>
            <a:r>
              <a:rPr lang="en-GB" sz="1600" b="0" i="0" u="none" strike="noStrike" dirty="0">
                <a:solidFill>
                  <a:srgbClr val="404040"/>
                </a:solidFill>
                <a:effectLst/>
                <a:latin typeface="Inter" panose="02000503000000020004" pitchFamily="2" charset="0"/>
              </a:rPr>
              <a:t>Cloud-Specific Tactics:</a:t>
            </a:r>
          </a:p>
          <a:p>
            <a:pPr marL="457200" lvl="1" algn="l">
              <a:spcBef>
                <a:spcPts val="300"/>
              </a:spcBef>
            </a:pPr>
            <a:r>
              <a:rPr lang="en-GB" sz="1600" b="0" i="0" u="none" strike="noStrike" dirty="0">
                <a:solidFill>
                  <a:srgbClr val="404040"/>
                </a:solidFill>
                <a:effectLst/>
                <a:latin typeface="Inter" panose="02000503000000020004" pitchFamily="2" charset="0"/>
              </a:rPr>
              <a:t>AWS: Spot Blocks for critical jobs</a:t>
            </a:r>
          </a:p>
          <a:p>
            <a:pPr marL="457200" lvl="1" algn="l">
              <a:spcBef>
                <a:spcPts val="300"/>
              </a:spcBef>
            </a:pPr>
            <a:r>
              <a:rPr lang="en-GB" sz="1600" b="0" i="0" u="none" strike="noStrike" dirty="0">
                <a:solidFill>
                  <a:srgbClr val="404040"/>
                </a:solidFill>
                <a:effectLst/>
                <a:latin typeface="Inter" panose="02000503000000020004" pitchFamily="2" charset="0"/>
              </a:rPr>
              <a:t>GCP: Preemptible VMs + checkpointing</a:t>
            </a:r>
          </a:p>
          <a:p>
            <a:pPr marL="457200" lvl="1" algn="l">
              <a:spcBef>
                <a:spcPts val="300"/>
              </a:spcBef>
            </a:pPr>
            <a:r>
              <a:rPr lang="en-GB" sz="1600" b="0" i="0" u="none" strike="noStrike" dirty="0">
                <a:solidFill>
                  <a:srgbClr val="404040"/>
                </a:solidFill>
                <a:effectLst/>
                <a:latin typeface="Inter" panose="02000503000000020004" pitchFamily="2" charset="0"/>
              </a:rPr>
              <a:t>Azure: Low-priority VMs with fault tolerance</a:t>
            </a:r>
          </a:p>
          <a:p>
            <a:pPr algn="l">
              <a:spcBef>
                <a:spcPts val="300"/>
              </a:spcBef>
              <a:spcAft>
                <a:spcPts val="300"/>
              </a:spcAft>
            </a:pPr>
            <a:r>
              <a:rPr lang="en-GB" sz="1600" b="0" i="0" u="none" strike="noStrike" dirty="0">
                <a:solidFill>
                  <a:srgbClr val="404040"/>
                </a:solidFill>
                <a:effectLst/>
                <a:latin typeface="Inter" panose="02000503000000020004" pitchFamily="2" charset="0"/>
              </a:rPr>
              <a:t>Best Practices:</a:t>
            </a:r>
          </a:p>
          <a:p>
            <a:pPr marL="457200" lvl="1" algn="l">
              <a:spcBef>
                <a:spcPts val="300"/>
              </a:spcBef>
            </a:pPr>
            <a:r>
              <a:rPr lang="en-GB" sz="1600" b="0" i="0" u="none" strike="noStrike" dirty="0">
                <a:solidFill>
                  <a:srgbClr val="404040"/>
                </a:solidFill>
                <a:effectLst/>
                <a:latin typeface="Inter" panose="02000503000000020004" pitchFamily="2" charset="0"/>
              </a:rPr>
              <a:t>Diversify instance types</a:t>
            </a:r>
          </a:p>
          <a:p>
            <a:pPr marL="457200" lvl="1" algn="l">
              <a:spcBef>
                <a:spcPts val="300"/>
              </a:spcBef>
            </a:pPr>
            <a:r>
              <a:rPr lang="en-GB" sz="1600" b="0" i="0" u="none" strike="noStrike" dirty="0">
                <a:solidFill>
                  <a:srgbClr val="404040"/>
                </a:solidFill>
                <a:effectLst/>
                <a:latin typeface="Inter" panose="02000503000000020004" pitchFamily="2" charset="0"/>
              </a:rPr>
              <a:t>Hybrid on-demand/spot fleets</a:t>
            </a:r>
          </a:p>
        </p:txBody>
      </p:sp>
    </p:spTree>
    <p:extLst>
      <p:ext uri="{BB962C8B-B14F-4D97-AF65-F5344CB8AC3E}">
        <p14:creationId xmlns:p14="http://schemas.microsoft.com/office/powerpoint/2010/main" val="426841864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60">
          <a:extLst>
            <a:ext uri="{FF2B5EF4-FFF2-40B4-BE49-F238E27FC236}">
              <a16:creationId xmlns:a16="http://schemas.microsoft.com/office/drawing/2014/main" id="{950A65C4-07B7-0E73-4CCA-836254F06E56}"/>
            </a:ext>
          </a:extLst>
        </p:cNvPr>
        <p:cNvGrpSpPr/>
        <p:nvPr/>
      </p:nvGrpSpPr>
      <p:grpSpPr>
        <a:xfrm>
          <a:off x="0" y="0"/>
          <a:ext cx="0" cy="0"/>
          <a:chOff x="0" y="0"/>
          <a:chExt cx="0" cy="0"/>
        </a:xfrm>
      </p:grpSpPr>
      <p:sp>
        <p:nvSpPr>
          <p:cNvPr id="61" name="Google Shape;61;p4">
            <a:extLst>
              <a:ext uri="{FF2B5EF4-FFF2-40B4-BE49-F238E27FC236}">
                <a16:creationId xmlns:a16="http://schemas.microsoft.com/office/drawing/2014/main" id="{8FF80636-76A4-CA43-B98D-9B7BA7A4A72E}"/>
              </a:ext>
            </a:extLst>
          </p:cNvPr>
          <p:cNvSpPr txBox="1">
            <a:spLocks noGrp="1"/>
          </p:cNvSpPr>
          <p:nvPr>
            <p:ph type="title"/>
          </p:nvPr>
        </p:nvSpPr>
        <p:spPr>
          <a:xfrm>
            <a:off x="-1" y="104061"/>
            <a:ext cx="8144360" cy="627900"/>
          </a:xfrm>
          <a:prstGeom prst="rect">
            <a:avLst/>
          </a:prstGeom>
          <a:noFill/>
          <a:ln>
            <a:noFill/>
          </a:ln>
        </p:spPr>
        <p:txBody>
          <a:bodyPr spcFirstLastPara="1" wrap="square" lIns="91425" tIns="91425" rIns="91425" bIns="91425" anchor="t" anchorCtr="0">
            <a:normAutofit fontScale="90000"/>
          </a:bodyPr>
          <a:lstStyle/>
          <a:p>
            <a:r>
              <a:rPr lang="en-GB" sz="2800" b="1" dirty="0"/>
              <a:t>Cost Optimization contd..</a:t>
            </a:r>
            <a:br>
              <a:rPr lang="en-GB" sz="2800" b="1" dirty="0"/>
            </a:br>
            <a:br>
              <a:rPr lang="en-GB" sz="2800" b="1" dirty="0"/>
            </a:br>
            <a:br>
              <a:rPr lang="en-GB" sz="2800" b="1" dirty="0"/>
            </a:br>
            <a:br>
              <a:rPr lang="en-GB" sz="2800" b="1" dirty="0"/>
            </a:br>
            <a:br>
              <a:rPr lang="en-GB" sz="3200" b="1" dirty="0"/>
            </a:br>
            <a:br>
              <a:rPr lang="en-GB" sz="3200" b="1" dirty="0"/>
            </a:br>
            <a:br>
              <a:rPr lang="en-GB" sz="3100" b="1" i="0" u="none" strike="noStrike" dirty="0">
                <a:solidFill>
                  <a:srgbClr val="7030A0"/>
                </a:solidFill>
                <a:effectLst/>
                <a:latin typeface="Inter" panose="02000503000000020004" pitchFamily="2" charset="0"/>
              </a:rPr>
            </a:br>
            <a:br>
              <a:rPr lang="en-GB" sz="2800" b="1" kern="0" dirty="0">
                <a:solidFill>
                  <a:srgbClr val="7030A0"/>
                </a:solidFill>
                <a:effectLst/>
                <a:latin typeface="Segoe UI" panose="020B0502040204020203" pitchFamily="34" charset="0"/>
                <a:ea typeface="Times New Roman" panose="02020603050405020304" pitchFamily="18" charset="0"/>
                <a:cs typeface="Arial" panose="020B0604020202020204" pitchFamily="34" charset="0"/>
              </a:rPr>
            </a:br>
            <a:br>
              <a:rPr lang="en-GB" sz="1800" kern="100" dirty="0">
                <a:effectLst/>
                <a:latin typeface="Aptos" panose="020B0004020202020204" pitchFamily="34" charset="0"/>
                <a:ea typeface="Aptos" panose="020B0004020202020204" pitchFamily="34" charset="0"/>
                <a:cs typeface="Arial" panose="020B0604020202020204" pitchFamily="34" charset="0"/>
              </a:rPr>
            </a:br>
            <a:br>
              <a:rPr lang="en-GB" b="1" dirty="0"/>
            </a:br>
            <a:br>
              <a:rPr lang="en-GB" b="1" dirty="0"/>
            </a:br>
            <a:br>
              <a:rPr lang="en-GB" sz="1200" b="1" dirty="0"/>
            </a:br>
            <a:br>
              <a:rPr lang="en-GB" sz="1200" dirty="0"/>
            </a:br>
            <a:br>
              <a:rPr lang="en-GB" sz="1600" b="0" dirty="0">
                <a:solidFill>
                  <a:schemeClr val="tx1"/>
                </a:solidFill>
                <a:latin typeface="+mj-lt"/>
              </a:rPr>
            </a:br>
            <a:br>
              <a:rPr lang="en-GB" b="1" dirty="0"/>
            </a:br>
            <a:br>
              <a:rPr lang="en-GB" b="1" i="0" u="none" strike="noStrike" dirty="0">
                <a:solidFill>
                  <a:srgbClr val="000000"/>
                </a:solidFill>
                <a:effectLst/>
              </a:rPr>
            </a:br>
            <a:br>
              <a:rPr lang="en-GB" b="1" i="0" u="none" strike="noStrike" dirty="0">
                <a:solidFill>
                  <a:srgbClr val="404040"/>
                </a:solidFill>
                <a:effectLst/>
                <a:latin typeface="Inter"/>
              </a:rPr>
            </a:br>
            <a:endParaRPr lang="en-GB" b="1" i="0" u="none" strike="noStrike" dirty="0">
              <a:solidFill>
                <a:srgbClr val="404040"/>
              </a:solidFill>
              <a:effectLst/>
              <a:latin typeface="Inter"/>
            </a:endParaRPr>
          </a:p>
        </p:txBody>
      </p:sp>
      <p:sp>
        <p:nvSpPr>
          <p:cNvPr id="5" name="TextBox 4">
            <a:extLst>
              <a:ext uri="{FF2B5EF4-FFF2-40B4-BE49-F238E27FC236}">
                <a16:creationId xmlns:a16="http://schemas.microsoft.com/office/drawing/2014/main" id="{23E642AE-2C0A-E64F-F9D6-0159803EFE46}"/>
              </a:ext>
            </a:extLst>
          </p:cNvPr>
          <p:cNvSpPr txBox="1"/>
          <p:nvPr/>
        </p:nvSpPr>
        <p:spPr>
          <a:xfrm>
            <a:off x="418455" y="635478"/>
            <a:ext cx="6850250" cy="4131900"/>
          </a:xfrm>
          <a:prstGeom prst="rect">
            <a:avLst/>
          </a:prstGeom>
          <a:noFill/>
        </p:spPr>
        <p:txBody>
          <a:bodyPr wrap="square">
            <a:spAutoFit/>
          </a:bodyPr>
          <a:lstStyle/>
          <a:p>
            <a:pPr algn="l">
              <a:buNone/>
            </a:pPr>
            <a:r>
              <a:rPr lang="en-GB" sz="1600" b="1" dirty="0">
                <a:solidFill>
                  <a:srgbClr val="404040"/>
                </a:solidFill>
                <a:latin typeface="Inter" panose="02000503000000020004" pitchFamily="2" charset="0"/>
              </a:rPr>
              <a:t>3. </a:t>
            </a:r>
            <a:r>
              <a:rPr lang="en-GB" sz="1600" b="1" i="0" u="none" strike="noStrike" dirty="0">
                <a:solidFill>
                  <a:srgbClr val="404040"/>
                </a:solidFill>
                <a:effectLst/>
                <a:latin typeface="Inter" panose="02000503000000020004" pitchFamily="2" charset="0"/>
              </a:rPr>
              <a:t> Mixed-Precision Techniques</a:t>
            </a:r>
          </a:p>
          <a:p>
            <a:r>
              <a:rPr lang="en-GB" sz="1600" b="0" i="0" u="none" strike="noStrike" dirty="0">
                <a:solidFill>
                  <a:srgbClr val="404040"/>
                </a:solidFill>
                <a:effectLst/>
                <a:latin typeface="Inter" panose="02000503000000020004" pitchFamily="2" charset="0"/>
              </a:rPr>
              <a:t>Mixed-precision computing means using different numerical formats (like FP32, FP16, INT8) within the same model or computation to improve performance and reduce memory usage, without sacrificing much accuracy.</a:t>
            </a:r>
          </a:p>
          <a:p>
            <a:pPr>
              <a:buNone/>
            </a:pPr>
            <a:r>
              <a:rPr lang="en-GB" sz="1600" b="1" dirty="0">
                <a:solidFill>
                  <a:srgbClr val="404040"/>
                </a:solidFill>
                <a:latin typeface="Inter" panose="02000503000000020004" pitchFamily="2" charset="0"/>
              </a:rPr>
              <a:t>In mixed-precision training:</a:t>
            </a:r>
          </a:p>
          <a:p>
            <a:pPr>
              <a:buFont typeface="Arial" panose="020B0604020202020204" pitchFamily="34" charset="0"/>
              <a:buChar char="•"/>
            </a:pPr>
            <a:r>
              <a:rPr lang="en-GB" sz="1600" dirty="0">
                <a:solidFill>
                  <a:srgbClr val="404040"/>
                </a:solidFill>
                <a:latin typeface="Inter" panose="02000503000000020004" pitchFamily="2" charset="0"/>
              </a:rPr>
              <a:t>Weights and activations are stored in FP16</a:t>
            </a:r>
          </a:p>
          <a:p>
            <a:pPr>
              <a:buFont typeface="Arial" panose="020B0604020202020204" pitchFamily="34" charset="0"/>
              <a:buChar char="•"/>
            </a:pPr>
            <a:r>
              <a:rPr lang="en-GB" sz="1600" dirty="0">
                <a:solidFill>
                  <a:srgbClr val="404040"/>
                </a:solidFill>
                <a:latin typeface="Inter" panose="02000503000000020004" pitchFamily="2" charset="0"/>
              </a:rPr>
              <a:t>Accumulation (e.g., gradients, losses) is done in FP32 for numerical stability</a:t>
            </a:r>
            <a:endParaRPr lang="en-GB" sz="1600" b="0" i="0" u="none" strike="noStrike" dirty="0">
              <a:solidFill>
                <a:srgbClr val="404040"/>
              </a:solidFill>
              <a:effectLst/>
              <a:latin typeface="Inter" panose="02000503000000020004" pitchFamily="2" charset="0"/>
            </a:endParaRPr>
          </a:p>
          <a:p>
            <a:pPr algn="l">
              <a:spcAft>
                <a:spcPts val="300"/>
              </a:spcAft>
            </a:pPr>
            <a:r>
              <a:rPr lang="en-GB" sz="1600" b="1" i="0" u="none" strike="noStrike" dirty="0">
                <a:solidFill>
                  <a:srgbClr val="404040"/>
                </a:solidFill>
                <a:effectLst/>
                <a:latin typeface="Inter" panose="02000503000000020004" pitchFamily="2" charset="0"/>
              </a:rPr>
              <a:t>How It Saves Costs:</a:t>
            </a:r>
          </a:p>
          <a:p>
            <a:pPr marL="742950" lvl="1" indent="-285750" algn="l">
              <a:spcBef>
                <a:spcPts val="300"/>
              </a:spcBef>
              <a:buFont typeface="Arial" panose="020B0604020202020204" pitchFamily="34" charset="0"/>
              <a:buChar char="•"/>
            </a:pPr>
            <a:r>
              <a:rPr lang="en-GB" sz="1600" b="0" i="0" u="none" strike="noStrike" dirty="0">
                <a:solidFill>
                  <a:srgbClr val="404040"/>
                </a:solidFill>
                <a:effectLst/>
                <a:latin typeface="Inter" panose="02000503000000020004" pitchFamily="2" charset="0"/>
              </a:rPr>
              <a:t>Faster training → lower compute time</a:t>
            </a:r>
          </a:p>
          <a:p>
            <a:pPr algn="l">
              <a:spcBef>
                <a:spcPts val="300"/>
              </a:spcBef>
              <a:spcAft>
                <a:spcPts val="300"/>
              </a:spcAft>
            </a:pPr>
            <a:r>
              <a:rPr lang="en-GB" sz="1600" b="1" i="0" u="none" strike="noStrike" dirty="0">
                <a:solidFill>
                  <a:srgbClr val="404040"/>
                </a:solidFill>
                <a:effectLst/>
                <a:latin typeface="Inter" panose="02000503000000020004" pitchFamily="2" charset="0"/>
              </a:rPr>
              <a:t>Implementation:</a:t>
            </a:r>
          </a:p>
          <a:p>
            <a:pPr marL="742950" lvl="1" indent="-285750" algn="l">
              <a:spcBef>
                <a:spcPts val="300"/>
              </a:spcBef>
              <a:buFont typeface="Arial" panose="020B0604020202020204" pitchFamily="34" charset="0"/>
              <a:buChar char="•"/>
            </a:pPr>
            <a:r>
              <a:rPr lang="en-GB" sz="1600" b="0" i="0" u="none" strike="noStrike" dirty="0">
                <a:solidFill>
                  <a:srgbClr val="404040"/>
                </a:solidFill>
                <a:effectLst/>
                <a:latin typeface="Inter" panose="02000503000000020004" pitchFamily="2" charset="0"/>
              </a:rPr>
              <a:t>NVIDIA AMP (Automatic Mixed Precision)</a:t>
            </a:r>
          </a:p>
          <a:p>
            <a:pPr marL="742950" lvl="1" indent="-285750" algn="l">
              <a:spcBef>
                <a:spcPts val="300"/>
              </a:spcBef>
              <a:buFont typeface="Arial" panose="020B0604020202020204" pitchFamily="34" charset="0"/>
              <a:buChar char="•"/>
            </a:pPr>
            <a:r>
              <a:rPr lang="en-GB" sz="1600" b="0" i="0" u="none" strike="noStrike" dirty="0">
                <a:solidFill>
                  <a:srgbClr val="404040"/>
                </a:solidFill>
                <a:effectLst/>
                <a:latin typeface="Inter" panose="02000503000000020004" pitchFamily="2" charset="0"/>
              </a:rPr>
              <a:t>TF32 (TensorFloat-32) for matrix ops</a:t>
            </a:r>
          </a:p>
          <a:p>
            <a:pPr algn="l">
              <a:spcBef>
                <a:spcPts val="300"/>
              </a:spcBef>
              <a:spcAft>
                <a:spcPts val="300"/>
              </a:spcAft>
            </a:pPr>
            <a:r>
              <a:rPr lang="en-GB" sz="1600" b="1" i="0" u="none" strike="noStrike" dirty="0">
                <a:solidFill>
                  <a:srgbClr val="404040"/>
                </a:solidFill>
                <a:effectLst/>
                <a:latin typeface="Inter" panose="02000503000000020004" pitchFamily="2" charset="0"/>
              </a:rPr>
              <a:t>Caveats:</a:t>
            </a:r>
          </a:p>
          <a:p>
            <a:pPr marL="742950" lvl="1" indent="-285750" algn="l">
              <a:spcBef>
                <a:spcPts val="300"/>
              </a:spcBef>
              <a:buFont typeface="Arial" panose="020B0604020202020204" pitchFamily="34" charset="0"/>
              <a:buChar char="•"/>
            </a:pPr>
            <a:r>
              <a:rPr lang="en-GB" sz="1600" b="0" i="0" u="none" strike="noStrike" dirty="0">
                <a:solidFill>
                  <a:srgbClr val="404040"/>
                </a:solidFill>
                <a:effectLst/>
                <a:latin typeface="Inter" panose="02000503000000020004" pitchFamily="2" charset="0"/>
              </a:rPr>
              <a:t>Verify model stability (gradient scaling)</a:t>
            </a:r>
          </a:p>
          <a:p>
            <a:pPr algn="l">
              <a:buNone/>
            </a:pPr>
            <a:endParaRPr lang="en-GB" sz="1600" b="0" i="0" u="none" strike="noStrike" dirty="0">
              <a:solidFill>
                <a:srgbClr val="404040"/>
              </a:solidFill>
              <a:effectLst/>
              <a:latin typeface="Inter" panose="02000503000000020004" pitchFamily="2" charset="0"/>
            </a:endParaRPr>
          </a:p>
        </p:txBody>
      </p:sp>
    </p:spTree>
    <p:extLst>
      <p:ext uri="{BB962C8B-B14F-4D97-AF65-F5344CB8AC3E}">
        <p14:creationId xmlns:p14="http://schemas.microsoft.com/office/powerpoint/2010/main" val="140600537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60">
          <a:extLst>
            <a:ext uri="{FF2B5EF4-FFF2-40B4-BE49-F238E27FC236}">
              <a16:creationId xmlns:a16="http://schemas.microsoft.com/office/drawing/2014/main" id="{CCC4C207-91AB-90C3-A9BA-51FB78653CE5}"/>
            </a:ext>
          </a:extLst>
        </p:cNvPr>
        <p:cNvGrpSpPr/>
        <p:nvPr/>
      </p:nvGrpSpPr>
      <p:grpSpPr>
        <a:xfrm>
          <a:off x="0" y="0"/>
          <a:ext cx="0" cy="0"/>
          <a:chOff x="0" y="0"/>
          <a:chExt cx="0" cy="0"/>
        </a:xfrm>
      </p:grpSpPr>
      <p:sp>
        <p:nvSpPr>
          <p:cNvPr id="61" name="Google Shape;61;p4">
            <a:extLst>
              <a:ext uri="{FF2B5EF4-FFF2-40B4-BE49-F238E27FC236}">
                <a16:creationId xmlns:a16="http://schemas.microsoft.com/office/drawing/2014/main" id="{50211CF9-29D8-6FF6-32E6-70A5E3B3223F}"/>
              </a:ext>
            </a:extLst>
          </p:cNvPr>
          <p:cNvSpPr txBox="1">
            <a:spLocks noGrp="1"/>
          </p:cNvSpPr>
          <p:nvPr>
            <p:ph type="title"/>
          </p:nvPr>
        </p:nvSpPr>
        <p:spPr>
          <a:xfrm>
            <a:off x="503695" y="104061"/>
            <a:ext cx="7640664" cy="627900"/>
          </a:xfrm>
          <a:prstGeom prst="rect">
            <a:avLst/>
          </a:prstGeom>
          <a:noFill/>
          <a:ln>
            <a:noFill/>
          </a:ln>
        </p:spPr>
        <p:txBody>
          <a:bodyPr spcFirstLastPara="1" wrap="square" lIns="91425" tIns="91425" rIns="91425" bIns="91425" anchor="t" anchorCtr="0">
            <a:normAutofit fontScale="90000"/>
          </a:bodyPr>
          <a:lstStyle/>
          <a:p>
            <a:r>
              <a:rPr lang="en-GB" sz="2800" b="1" dirty="0"/>
              <a:t>Academic References</a:t>
            </a:r>
            <a:br>
              <a:rPr lang="en-GB" sz="2800" b="1" dirty="0"/>
            </a:br>
            <a:br>
              <a:rPr lang="en-GB" sz="2800" b="1" dirty="0"/>
            </a:br>
            <a:br>
              <a:rPr lang="en-GB" sz="2800" b="1" dirty="0"/>
            </a:br>
            <a:br>
              <a:rPr lang="en-GB" sz="2800" b="1" dirty="0"/>
            </a:br>
            <a:br>
              <a:rPr lang="en-GB" sz="2800" b="1" dirty="0"/>
            </a:br>
            <a:br>
              <a:rPr lang="en-GB" sz="3200" b="1" dirty="0"/>
            </a:br>
            <a:br>
              <a:rPr lang="en-GB" sz="3200" b="1" dirty="0"/>
            </a:br>
            <a:br>
              <a:rPr lang="en-GB" sz="3100" b="1" i="0" u="none" strike="noStrike" dirty="0">
                <a:solidFill>
                  <a:srgbClr val="7030A0"/>
                </a:solidFill>
                <a:effectLst/>
                <a:latin typeface="Inter" panose="02000503000000020004" pitchFamily="2" charset="0"/>
              </a:rPr>
            </a:br>
            <a:br>
              <a:rPr lang="en-GB" sz="2800" b="1" kern="0" dirty="0">
                <a:solidFill>
                  <a:srgbClr val="7030A0"/>
                </a:solidFill>
                <a:effectLst/>
                <a:latin typeface="Segoe UI" panose="020B0502040204020203" pitchFamily="34" charset="0"/>
                <a:ea typeface="Times New Roman" panose="02020603050405020304" pitchFamily="18" charset="0"/>
                <a:cs typeface="Arial" panose="020B0604020202020204" pitchFamily="34" charset="0"/>
              </a:rPr>
            </a:br>
            <a:br>
              <a:rPr lang="en-GB" sz="1800" kern="100" dirty="0">
                <a:effectLst/>
                <a:latin typeface="Aptos" panose="020B0004020202020204" pitchFamily="34" charset="0"/>
                <a:ea typeface="Aptos" panose="020B0004020202020204" pitchFamily="34" charset="0"/>
                <a:cs typeface="Arial" panose="020B0604020202020204" pitchFamily="34" charset="0"/>
              </a:rPr>
            </a:br>
            <a:br>
              <a:rPr lang="en-GB" b="1" dirty="0"/>
            </a:br>
            <a:br>
              <a:rPr lang="en-GB" b="1" dirty="0"/>
            </a:br>
            <a:br>
              <a:rPr lang="en-GB" sz="1200" b="1" dirty="0"/>
            </a:br>
            <a:br>
              <a:rPr lang="en-GB" sz="1200" dirty="0"/>
            </a:br>
            <a:br>
              <a:rPr lang="en-GB" sz="1600" b="0" dirty="0">
                <a:solidFill>
                  <a:schemeClr val="tx1"/>
                </a:solidFill>
                <a:latin typeface="+mj-lt"/>
              </a:rPr>
            </a:br>
            <a:br>
              <a:rPr lang="en-GB" b="1" dirty="0"/>
            </a:br>
            <a:br>
              <a:rPr lang="en-GB" b="1" i="0" u="none" strike="noStrike" dirty="0">
                <a:solidFill>
                  <a:srgbClr val="000000"/>
                </a:solidFill>
                <a:effectLst/>
              </a:rPr>
            </a:br>
            <a:br>
              <a:rPr lang="en-GB" b="1" i="0" u="none" strike="noStrike" dirty="0">
                <a:solidFill>
                  <a:srgbClr val="404040"/>
                </a:solidFill>
                <a:effectLst/>
                <a:latin typeface="Inter"/>
              </a:rPr>
            </a:br>
            <a:endParaRPr lang="en-GB" b="1" i="0" u="none" strike="noStrike" dirty="0">
              <a:solidFill>
                <a:srgbClr val="404040"/>
              </a:solidFill>
              <a:effectLst/>
              <a:latin typeface="Inter"/>
            </a:endParaRPr>
          </a:p>
        </p:txBody>
      </p:sp>
      <p:sp>
        <p:nvSpPr>
          <p:cNvPr id="5" name="TextBox 4">
            <a:extLst>
              <a:ext uri="{FF2B5EF4-FFF2-40B4-BE49-F238E27FC236}">
                <a16:creationId xmlns:a16="http://schemas.microsoft.com/office/drawing/2014/main" id="{70AF04DC-DA86-8B89-0FBB-B21E140CD690}"/>
              </a:ext>
            </a:extLst>
          </p:cNvPr>
          <p:cNvSpPr txBox="1"/>
          <p:nvPr/>
        </p:nvSpPr>
        <p:spPr>
          <a:xfrm>
            <a:off x="224726" y="1177919"/>
            <a:ext cx="6850250" cy="1338828"/>
          </a:xfrm>
          <a:prstGeom prst="rect">
            <a:avLst/>
          </a:prstGeom>
          <a:noFill/>
        </p:spPr>
        <p:txBody>
          <a:bodyPr wrap="square">
            <a:spAutoFit/>
          </a:bodyPr>
          <a:lstStyle/>
          <a:p>
            <a:pPr algn="l">
              <a:buFont typeface="+mj-lt"/>
              <a:buAutoNum type="arabicPeriod"/>
            </a:pPr>
            <a:r>
              <a:rPr lang="en-GB" sz="2000" b="0" i="0" u="none" strike="noStrike" dirty="0">
                <a:solidFill>
                  <a:srgbClr val="404040"/>
                </a:solidFill>
                <a:effectLst/>
                <a:latin typeface="Inter" panose="02000503000000020004" pitchFamily="2" charset="0"/>
              </a:rPr>
              <a:t>"Efficient GPU Resource Management" (</a:t>
            </a:r>
            <a:r>
              <a:rPr lang="en-GB" sz="2000" b="0" i="0" u="none" strike="noStrike" dirty="0" err="1">
                <a:solidFill>
                  <a:srgbClr val="404040"/>
                </a:solidFill>
                <a:effectLst/>
                <a:latin typeface="Inter" panose="02000503000000020004" pitchFamily="2" charset="0"/>
              </a:rPr>
              <a:t>MLSys</a:t>
            </a:r>
            <a:r>
              <a:rPr lang="en-GB" sz="2000" b="0" i="0" u="none" strike="noStrike" dirty="0">
                <a:solidFill>
                  <a:srgbClr val="404040"/>
                </a:solidFill>
                <a:effectLst/>
                <a:latin typeface="Inter" panose="02000503000000020004" pitchFamily="2" charset="0"/>
              </a:rPr>
              <a:t> 2023)</a:t>
            </a:r>
          </a:p>
          <a:p>
            <a:pPr algn="l">
              <a:spcBef>
                <a:spcPts val="300"/>
              </a:spcBef>
              <a:buFont typeface="+mj-lt"/>
              <a:buAutoNum type="arabicPeriod"/>
            </a:pPr>
            <a:r>
              <a:rPr lang="en-GB" sz="2000" b="0" i="0" u="none" strike="noStrike" dirty="0">
                <a:solidFill>
                  <a:srgbClr val="404040"/>
                </a:solidFill>
                <a:effectLst/>
                <a:latin typeface="Inter" panose="02000503000000020004" pitchFamily="2" charset="0"/>
              </a:rPr>
              <a:t>NVIDIA "Best Practices for GPU Operations" Whitepaper</a:t>
            </a:r>
          </a:p>
          <a:p>
            <a:pPr algn="l">
              <a:spcBef>
                <a:spcPts val="300"/>
              </a:spcBef>
              <a:buFont typeface="+mj-lt"/>
              <a:buAutoNum type="arabicPeriod"/>
            </a:pPr>
            <a:r>
              <a:rPr lang="en-GB" sz="2000" b="0" i="0" u="none" strike="noStrike" dirty="0">
                <a:solidFill>
                  <a:srgbClr val="404040"/>
                </a:solidFill>
                <a:effectLst/>
                <a:latin typeface="Inter" panose="02000503000000020004" pitchFamily="2" charset="0"/>
              </a:rPr>
              <a:t>AWS "Cost Optimization for ML Workloads" Guide</a:t>
            </a:r>
          </a:p>
          <a:p>
            <a:pPr algn="l">
              <a:buNone/>
            </a:pPr>
            <a:endParaRPr lang="en-GB" sz="1600" b="0" i="0" u="none" strike="noStrike" dirty="0">
              <a:solidFill>
                <a:srgbClr val="404040"/>
              </a:solidFill>
              <a:effectLst/>
              <a:latin typeface="Inter" panose="02000503000000020004" pitchFamily="2" charset="0"/>
            </a:endParaRPr>
          </a:p>
        </p:txBody>
      </p:sp>
    </p:spTree>
    <p:extLst>
      <p:ext uri="{BB962C8B-B14F-4D97-AF65-F5344CB8AC3E}">
        <p14:creationId xmlns:p14="http://schemas.microsoft.com/office/powerpoint/2010/main" val="94033787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193"/>
        <p:cNvGrpSpPr/>
        <p:nvPr/>
      </p:nvGrpSpPr>
      <p:grpSpPr>
        <a:xfrm>
          <a:off x="0" y="0"/>
          <a:ext cx="0" cy="0"/>
          <a:chOff x="0" y="0"/>
          <a:chExt cx="0" cy="0"/>
        </a:xfrm>
      </p:grpSpPr>
      <p:pic>
        <p:nvPicPr>
          <p:cNvPr id="194" name="Google Shape;194;p20"/>
          <p:cNvPicPr preferRelativeResize="0"/>
          <p:nvPr/>
        </p:nvPicPr>
        <p:blipFill rotWithShape="1">
          <a:blip r:embed="rId3">
            <a:alphaModFix/>
          </a:blip>
          <a:srcRect l="8508"/>
          <a:stretch/>
        </p:blipFill>
        <p:spPr>
          <a:xfrm>
            <a:off x="6248550" y="1551586"/>
            <a:ext cx="1357692" cy="509366"/>
          </a:xfrm>
          <a:prstGeom prst="rect">
            <a:avLst/>
          </a:prstGeom>
          <a:noFill/>
          <a:ln>
            <a:noFill/>
          </a:ln>
        </p:spPr>
      </p:pic>
      <p:pic>
        <p:nvPicPr>
          <p:cNvPr id="195" name="Google Shape;195;p20"/>
          <p:cNvPicPr preferRelativeResize="0"/>
          <p:nvPr/>
        </p:nvPicPr>
        <p:blipFill rotWithShape="1">
          <a:blip r:embed="rId4">
            <a:alphaModFix/>
          </a:blip>
          <a:srcRect/>
          <a:stretch/>
        </p:blipFill>
        <p:spPr>
          <a:xfrm>
            <a:off x="1647216" y="2992069"/>
            <a:ext cx="995950" cy="405885"/>
          </a:xfrm>
          <a:prstGeom prst="rect">
            <a:avLst/>
          </a:prstGeom>
          <a:noFill/>
          <a:ln>
            <a:noFill/>
          </a:ln>
        </p:spPr>
      </p:pic>
      <p:pic>
        <p:nvPicPr>
          <p:cNvPr id="196" name="Google Shape;196;p20"/>
          <p:cNvPicPr preferRelativeResize="0"/>
          <p:nvPr/>
        </p:nvPicPr>
        <p:blipFill rotWithShape="1">
          <a:blip r:embed="rId5">
            <a:alphaModFix/>
          </a:blip>
          <a:srcRect/>
          <a:stretch/>
        </p:blipFill>
        <p:spPr>
          <a:xfrm>
            <a:off x="6319974" y="3081645"/>
            <a:ext cx="1214843" cy="226732"/>
          </a:xfrm>
          <a:prstGeom prst="rect">
            <a:avLst/>
          </a:prstGeom>
          <a:noFill/>
          <a:ln>
            <a:noFill/>
          </a:ln>
        </p:spPr>
      </p:pic>
      <p:pic>
        <p:nvPicPr>
          <p:cNvPr id="197" name="Google Shape;197;p20"/>
          <p:cNvPicPr preferRelativeResize="0"/>
          <p:nvPr/>
        </p:nvPicPr>
        <p:blipFill rotWithShape="1">
          <a:blip r:embed="rId6">
            <a:alphaModFix/>
          </a:blip>
          <a:srcRect l="11047" t="22524" r="11047" b="22523"/>
          <a:stretch/>
        </p:blipFill>
        <p:spPr>
          <a:xfrm>
            <a:off x="3316327" y="2249012"/>
            <a:ext cx="688702" cy="395541"/>
          </a:xfrm>
          <a:prstGeom prst="rect">
            <a:avLst/>
          </a:prstGeom>
          <a:noFill/>
          <a:ln>
            <a:noFill/>
          </a:ln>
        </p:spPr>
      </p:pic>
      <p:pic>
        <p:nvPicPr>
          <p:cNvPr id="198" name="Google Shape;198;p20"/>
          <p:cNvPicPr preferRelativeResize="0"/>
          <p:nvPr/>
        </p:nvPicPr>
        <p:blipFill rotWithShape="1">
          <a:blip r:embed="rId7">
            <a:alphaModFix/>
          </a:blip>
          <a:srcRect/>
          <a:stretch/>
        </p:blipFill>
        <p:spPr>
          <a:xfrm>
            <a:off x="6360782" y="2325188"/>
            <a:ext cx="1133228" cy="243189"/>
          </a:xfrm>
          <a:prstGeom prst="rect">
            <a:avLst/>
          </a:prstGeom>
          <a:noFill/>
          <a:ln>
            <a:noFill/>
          </a:ln>
        </p:spPr>
      </p:pic>
      <p:pic>
        <p:nvPicPr>
          <p:cNvPr id="199" name="Google Shape;199;p20"/>
          <p:cNvPicPr preferRelativeResize="0"/>
          <p:nvPr/>
        </p:nvPicPr>
        <p:blipFill rotWithShape="1">
          <a:blip r:embed="rId8">
            <a:alphaModFix/>
          </a:blip>
          <a:srcRect l="2114" t="19776" b="19777"/>
          <a:stretch/>
        </p:blipFill>
        <p:spPr>
          <a:xfrm>
            <a:off x="3094065" y="1608499"/>
            <a:ext cx="1133226" cy="395540"/>
          </a:xfrm>
          <a:prstGeom prst="rect">
            <a:avLst/>
          </a:prstGeom>
          <a:noFill/>
          <a:ln>
            <a:noFill/>
          </a:ln>
        </p:spPr>
      </p:pic>
      <p:pic>
        <p:nvPicPr>
          <p:cNvPr id="200" name="Google Shape;200;p20"/>
          <p:cNvPicPr preferRelativeResize="0"/>
          <p:nvPr/>
        </p:nvPicPr>
        <p:blipFill rotWithShape="1">
          <a:blip r:embed="rId9">
            <a:alphaModFix/>
          </a:blip>
          <a:srcRect/>
          <a:stretch/>
        </p:blipFill>
        <p:spPr>
          <a:xfrm>
            <a:off x="3183573" y="3074674"/>
            <a:ext cx="954210" cy="240673"/>
          </a:xfrm>
          <a:prstGeom prst="rect">
            <a:avLst/>
          </a:prstGeom>
          <a:noFill/>
          <a:ln>
            <a:noFill/>
          </a:ln>
        </p:spPr>
      </p:pic>
      <p:pic>
        <p:nvPicPr>
          <p:cNvPr id="201" name="Google Shape;201;p20" descr="Text&#10;&#10;Description automatically generated with low confidence"/>
          <p:cNvPicPr preferRelativeResize="0"/>
          <p:nvPr/>
        </p:nvPicPr>
        <p:blipFill rotWithShape="1">
          <a:blip r:embed="rId10">
            <a:alphaModFix/>
          </a:blip>
          <a:srcRect/>
          <a:stretch/>
        </p:blipFill>
        <p:spPr>
          <a:xfrm>
            <a:off x="4992620" y="3040838"/>
            <a:ext cx="750589" cy="308346"/>
          </a:xfrm>
          <a:prstGeom prst="rect">
            <a:avLst/>
          </a:prstGeom>
          <a:noFill/>
          <a:ln>
            <a:noFill/>
          </a:ln>
        </p:spPr>
      </p:pic>
      <p:pic>
        <p:nvPicPr>
          <p:cNvPr id="202" name="Google Shape;202;p20" descr="A red and black sign&#10;&#10;Description automatically generated with low confidence"/>
          <p:cNvPicPr preferRelativeResize="0"/>
          <p:nvPr/>
        </p:nvPicPr>
        <p:blipFill rotWithShape="1">
          <a:blip r:embed="rId11">
            <a:alphaModFix/>
          </a:blip>
          <a:srcRect/>
          <a:stretch/>
        </p:blipFill>
        <p:spPr>
          <a:xfrm>
            <a:off x="3183572" y="3696038"/>
            <a:ext cx="954213" cy="202631"/>
          </a:xfrm>
          <a:prstGeom prst="rect">
            <a:avLst/>
          </a:prstGeom>
          <a:noFill/>
          <a:ln>
            <a:noFill/>
          </a:ln>
        </p:spPr>
      </p:pic>
      <p:pic>
        <p:nvPicPr>
          <p:cNvPr id="203" name="Google Shape;203;p20" descr="A picture containing text, clipart, vector graphics&#10;&#10;Description automatically generated"/>
          <p:cNvPicPr preferRelativeResize="0"/>
          <p:nvPr/>
        </p:nvPicPr>
        <p:blipFill rotWithShape="1">
          <a:blip r:embed="rId12">
            <a:alphaModFix/>
          </a:blip>
          <a:srcRect/>
          <a:stretch/>
        </p:blipFill>
        <p:spPr>
          <a:xfrm>
            <a:off x="5018971" y="3677016"/>
            <a:ext cx="697888" cy="240674"/>
          </a:xfrm>
          <a:prstGeom prst="rect">
            <a:avLst/>
          </a:prstGeom>
          <a:noFill/>
          <a:ln>
            <a:noFill/>
          </a:ln>
        </p:spPr>
      </p:pic>
      <p:pic>
        <p:nvPicPr>
          <p:cNvPr id="204" name="Google Shape;204;p20"/>
          <p:cNvPicPr preferRelativeResize="0"/>
          <p:nvPr/>
        </p:nvPicPr>
        <p:blipFill rotWithShape="1">
          <a:blip r:embed="rId13">
            <a:alphaModFix/>
          </a:blip>
          <a:srcRect b="18915"/>
          <a:stretch/>
        </p:blipFill>
        <p:spPr>
          <a:xfrm>
            <a:off x="6450290" y="3643177"/>
            <a:ext cx="954212" cy="308352"/>
          </a:xfrm>
          <a:prstGeom prst="rect">
            <a:avLst/>
          </a:prstGeom>
          <a:noFill/>
          <a:ln>
            <a:noFill/>
          </a:ln>
        </p:spPr>
      </p:pic>
      <p:pic>
        <p:nvPicPr>
          <p:cNvPr id="205" name="Google Shape;205;p20"/>
          <p:cNvPicPr preferRelativeResize="0"/>
          <p:nvPr/>
        </p:nvPicPr>
        <p:blipFill rotWithShape="1">
          <a:blip r:embed="rId14">
            <a:alphaModFix/>
          </a:blip>
          <a:srcRect l="12270" t="12270" r="12262" b="12262"/>
          <a:stretch/>
        </p:blipFill>
        <p:spPr>
          <a:xfrm>
            <a:off x="3885746" y="4245539"/>
            <a:ext cx="1133228" cy="382770"/>
          </a:xfrm>
          <a:prstGeom prst="rect">
            <a:avLst/>
          </a:prstGeom>
          <a:noFill/>
          <a:ln>
            <a:noFill/>
          </a:ln>
        </p:spPr>
      </p:pic>
      <p:pic>
        <p:nvPicPr>
          <p:cNvPr id="206" name="Google Shape;206;p20"/>
          <p:cNvPicPr preferRelativeResize="0"/>
          <p:nvPr/>
        </p:nvPicPr>
        <p:blipFill rotWithShape="1">
          <a:blip r:embed="rId15">
            <a:alphaModFix/>
          </a:blip>
          <a:srcRect/>
          <a:stretch/>
        </p:blipFill>
        <p:spPr>
          <a:xfrm>
            <a:off x="1798086" y="3621493"/>
            <a:ext cx="694210" cy="351721"/>
          </a:xfrm>
          <a:prstGeom prst="rect">
            <a:avLst/>
          </a:prstGeom>
          <a:noFill/>
          <a:ln>
            <a:noFill/>
          </a:ln>
        </p:spPr>
      </p:pic>
      <p:pic>
        <p:nvPicPr>
          <p:cNvPr id="207" name="Google Shape;207;p20"/>
          <p:cNvPicPr preferRelativeResize="0"/>
          <p:nvPr/>
        </p:nvPicPr>
        <p:blipFill rotWithShape="1">
          <a:blip r:embed="rId16">
            <a:alphaModFix/>
          </a:blip>
          <a:srcRect t="18905" b="18904"/>
          <a:stretch/>
        </p:blipFill>
        <p:spPr>
          <a:xfrm>
            <a:off x="1537771" y="1614885"/>
            <a:ext cx="1214840" cy="382767"/>
          </a:xfrm>
          <a:prstGeom prst="rect">
            <a:avLst/>
          </a:prstGeom>
          <a:noFill/>
          <a:ln>
            <a:noFill/>
          </a:ln>
        </p:spPr>
      </p:pic>
      <p:pic>
        <p:nvPicPr>
          <p:cNvPr id="208" name="Google Shape;208;p20"/>
          <p:cNvPicPr preferRelativeResize="0"/>
          <p:nvPr/>
        </p:nvPicPr>
        <p:blipFill rotWithShape="1">
          <a:blip r:embed="rId17">
            <a:alphaModFix/>
          </a:blip>
          <a:srcRect l="2114" t="28897" b="28892"/>
          <a:stretch/>
        </p:blipFill>
        <p:spPr>
          <a:xfrm>
            <a:off x="4740627" y="1652095"/>
            <a:ext cx="1254574" cy="308347"/>
          </a:xfrm>
          <a:prstGeom prst="rect">
            <a:avLst/>
          </a:prstGeom>
          <a:noFill/>
          <a:ln>
            <a:noFill/>
          </a:ln>
        </p:spPr>
      </p:pic>
      <p:pic>
        <p:nvPicPr>
          <p:cNvPr id="209" name="Google Shape;209;p20"/>
          <p:cNvPicPr preferRelativeResize="0"/>
          <p:nvPr/>
        </p:nvPicPr>
        <p:blipFill rotWithShape="1">
          <a:blip r:embed="rId18">
            <a:alphaModFix/>
          </a:blip>
          <a:srcRect/>
          <a:stretch/>
        </p:blipFill>
        <p:spPr>
          <a:xfrm>
            <a:off x="4760495" y="2253777"/>
            <a:ext cx="1214839" cy="386012"/>
          </a:xfrm>
          <a:prstGeom prst="rect">
            <a:avLst/>
          </a:prstGeom>
          <a:noFill/>
          <a:ln>
            <a:noFill/>
          </a:ln>
        </p:spPr>
      </p:pic>
      <p:pic>
        <p:nvPicPr>
          <p:cNvPr id="210" name="Google Shape;210;p20"/>
          <p:cNvPicPr preferRelativeResize="0"/>
          <p:nvPr/>
        </p:nvPicPr>
        <p:blipFill rotWithShape="1">
          <a:blip r:embed="rId19">
            <a:alphaModFix/>
          </a:blip>
          <a:srcRect/>
          <a:stretch/>
        </p:blipFill>
        <p:spPr>
          <a:xfrm>
            <a:off x="1647215" y="2294778"/>
            <a:ext cx="995952" cy="304010"/>
          </a:xfrm>
          <a:prstGeom prst="rect">
            <a:avLst/>
          </a:prstGeom>
          <a:noFill/>
          <a:ln>
            <a:noFill/>
          </a:ln>
        </p:spPr>
      </p:pic>
      <p:sp>
        <p:nvSpPr>
          <p:cNvPr id="211" name="Google Shape;211;p20"/>
          <p:cNvSpPr txBox="1">
            <a:spLocks noGrp="1"/>
          </p:cNvSpPr>
          <p:nvPr>
            <p:ph type="title" idx="4294967295"/>
          </p:nvPr>
        </p:nvSpPr>
        <p:spPr>
          <a:xfrm>
            <a:off x="2079450" y="745725"/>
            <a:ext cx="6373800" cy="511500"/>
          </a:xfrm>
          <a:prstGeom prst="rect">
            <a:avLst/>
          </a:prstGeom>
          <a:noFill/>
          <a:ln>
            <a:noFill/>
          </a:ln>
        </p:spPr>
        <p:txBody>
          <a:bodyPr spcFirstLastPara="1" wrap="square" lIns="91425" tIns="91425" rIns="91425" bIns="91425" anchor="t" anchorCtr="0">
            <a:noAutofit/>
          </a:bodyPr>
          <a:lstStyle/>
          <a:p>
            <a:pPr marL="0" lvl="0" indent="0" algn="r" rtl="1">
              <a:lnSpc>
                <a:spcPct val="100000"/>
              </a:lnSpc>
              <a:spcBef>
                <a:spcPts val="0"/>
              </a:spcBef>
              <a:spcAft>
                <a:spcPts val="0"/>
              </a:spcAft>
              <a:buSzPts val="990"/>
              <a:buNone/>
            </a:pPr>
            <a:r>
              <a:rPr lang="en-US">
                <a:solidFill>
                  <a:srgbClr val="4F29B6"/>
                </a:solidFill>
                <a:latin typeface="IBM Plex Sans Arabic SemiBold"/>
                <a:ea typeface="IBM Plex Sans Arabic SemiBold"/>
                <a:cs typeface="IBM Plex Sans Arabic SemiBold"/>
                <a:sym typeface="IBM Plex Sans Arabic SemiBold"/>
              </a:rPr>
              <a:t>الشراكات العالمية</a:t>
            </a:r>
            <a:endParaRPr>
              <a:solidFill>
                <a:srgbClr val="4F29B6"/>
              </a:solidFill>
              <a:latin typeface="IBM Plex Sans Arabic SemiBold"/>
              <a:ea typeface="IBM Plex Sans Arabic SemiBold"/>
              <a:cs typeface="IBM Plex Sans Arabic SemiBold"/>
              <a:sym typeface="IBM Plex Sans Arabic SemiBold"/>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21"/>
          <p:cNvSpPr txBox="1">
            <a:spLocks noGrp="1"/>
          </p:cNvSpPr>
          <p:nvPr>
            <p:ph type="title"/>
          </p:nvPr>
        </p:nvSpPr>
        <p:spPr>
          <a:xfrm>
            <a:off x="5548225" y="2230950"/>
            <a:ext cx="3062100" cy="681600"/>
          </a:xfrm>
          <a:prstGeom prst="rect">
            <a:avLst/>
          </a:prstGeom>
          <a:noFill/>
          <a:ln>
            <a:noFill/>
          </a:ln>
        </p:spPr>
        <p:txBody>
          <a:bodyPr spcFirstLastPara="1" wrap="square" lIns="91425" tIns="91425" rIns="91425" bIns="91425" anchor="b" anchorCtr="0">
            <a:normAutofit fontScale="90000"/>
          </a:bodyPr>
          <a:lstStyle/>
          <a:p>
            <a:pPr marL="0" lvl="0" indent="0" algn="r" rtl="0">
              <a:lnSpc>
                <a:spcPct val="100000"/>
              </a:lnSpc>
              <a:spcBef>
                <a:spcPts val="0"/>
              </a:spcBef>
              <a:spcAft>
                <a:spcPts val="0"/>
              </a:spcAft>
              <a:buSzPct val="333333"/>
              <a:buNone/>
            </a:pPr>
            <a:r>
              <a:rPr lang="en-US" sz="4000" b="1">
                <a:solidFill>
                  <a:schemeClr val="lt1"/>
                </a:solidFill>
                <a:latin typeface="IBM Plex Sans Arabic"/>
                <a:ea typeface="IBM Plex Sans Arabic"/>
                <a:cs typeface="IBM Plex Sans Arabic"/>
                <a:sym typeface="IBM Plex Sans Arabic"/>
              </a:rPr>
              <a:t>شــــــكــــرًا لكــــــم</a:t>
            </a:r>
            <a:endParaRPr sz="4000" b="1">
              <a:solidFill>
                <a:schemeClr val="lt1"/>
              </a:solidFill>
              <a:latin typeface="IBM Plex Sans Arabic"/>
              <a:ea typeface="IBM Plex Sans Arabic"/>
              <a:cs typeface="IBM Plex Sans Arabic"/>
              <a:sym typeface="IBM Plex Sans Arabic"/>
            </a:endParaRPr>
          </a:p>
        </p:txBody>
      </p:sp>
      <p:sp>
        <p:nvSpPr>
          <p:cNvPr id="217" name="Google Shape;217;p21"/>
          <p:cNvSpPr txBox="1">
            <a:spLocks noGrp="1"/>
          </p:cNvSpPr>
          <p:nvPr>
            <p:ph type="ctrTitle" idx="4294967295"/>
          </p:nvPr>
        </p:nvSpPr>
        <p:spPr>
          <a:xfrm>
            <a:off x="4166050" y="2870075"/>
            <a:ext cx="4444200" cy="5766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4F29B7"/>
              </a:buClr>
              <a:buSzPts val="990"/>
              <a:buFont typeface="IBM Plex Sans Arabic Medium"/>
              <a:buNone/>
            </a:pPr>
            <a:r>
              <a:rPr lang="en-US" sz="2900" b="1" i="0" u="none" strike="noStrike" cap="none">
                <a:solidFill>
                  <a:schemeClr val="lt1"/>
                </a:solidFill>
                <a:latin typeface="IBM Plex Sans Arabic"/>
                <a:ea typeface="IBM Plex Sans Arabic"/>
                <a:cs typeface="IBM Plex Sans Arabic"/>
                <a:sym typeface="IBM Plex Sans Arabic"/>
              </a:rPr>
              <a:t>THANK YOU</a:t>
            </a:r>
            <a:endParaRPr sz="2900" b="1" i="0" u="none" strike="noStrike" cap="none">
              <a:solidFill>
                <a:schemeClr val="lt1"/>
              </a:solidFill>
              <a:latin typeface="IBM Plex Sans Arabic"/>
              <a:ea typeface="IBM Plex Sans Arabic"/>
              <a:cs typeface="IBM Plex Sans Arabic"/>
              <a:sym typeface="IBM Plex Sans Arabic"/>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a:extLst>
            <a:ext uri="{FF2B5EF4-FFF2-40B4-BE49-F238E27FC236}">
              <a16:creationId xmlns:a16="http://schemas.microsoft.com/office/drawing/2014/main" id="{0E854220-6F8F-AC6D-3846-86ABD12F9A69}"/>
            </a:ext>
          </a:extLst>
        </p:cNvPr>
        <p:cNvGrpSpPr/>
        <p:nvPr/>
      </p:nvGrpSpPr>
      <p:grpSpPr>
        <a:xfrm>
          <a:off x="0" y="0"/>
          <a:ext cx="0" cy="0"/>
          <a:chOff x="0" y="0"/>
          <a:chExt cx="0" cy="0"/>
        </a:xfrm>
      </p:grpSpPr>
      <p:sp>
        <p:nvSpPr>
          <p:cNvPr id="61" name="Google Shape;61;p4">
            <a:extLst>
              <a:ext uri="{FF2B5EF4-FFF2-40B4-BE49-F238E27FC236}">
                <a16:creationId xmlns:a16="http://schemas.microsoft.com/office/drawing/2014/main" id="{2E48F435-0CDD-2E7D-A42B-40550AA598A1}"/>
              </a:ext>
            </a:extLst>
          </p:cNvPr>
          <p:cNvSpPr txBox="1">
            <a:spLocks noGrp="1"/>
          </p:cNvSpPr>
          <p:nvPr>
            <p:ph type="title"/>
          </p:nvPr>
        </p:nvSpPr>
        <p:spPr>
          <a:xfrm>
            <a:off x="860155" y="86064"/>
            <a:ext cx="7876669" cy="627900"/>
          </a:xfrm>
          <a:prstGeom prst="rect">
            <a:avLst/>
          </a:prstGeom>
          <a:noFill/>
          <a:ln>
            <a:noFill/>
          </a:ln>
        </p:spPr>
        <p:txBody>
          <a:bodyPr spcFirstLastPara="1" wrap="square" lIns="91425" tIns="91425" rIns="91425" bIns="91425" anchor="t" anchorCtr="0">
            <a:normAutofit fontScale="90000"/>
          </a:bodyPr>
          <a:lstStyle/>
          <a:p>
            <a:r>
              <a:rPr lang="en-GB" sz="2800" b="1" dirty="0"/>
              <a:t>Applications of GPU</a:t>
            </a:r>
            <a:br>
              <a:rPr lang="en-GB" sz="2800" b="1" dirty="0"/>
            </a:br>
            <a:br>
              <a:rPr lang="en-GB" b="1" i="0" u="none" strike="noStrike" dirty="0">
                <a:solidFill>
                  <a:srgbClr val="7030A0"/>
                </a:solidFill>
                <a:effectLst/>
              </a:rPr>
            </a:br>
            <a:br>
              <a:rPr lang="en-GB" b="1" i="0" u="none" strike="noStrike" dirty="0">
                <a:solidFill>
                  <a:srgbClr val="7030A0"/>
                </a:solidFill>
                <a:effectLst/>
              </a:rPr>
            </a:br>
            <a:endParaRPr lang="en-GB" b="0" i="0" u="none" strike="noStrike" dirty="0">
              <a:solidFill>
                <a:srgbClr val="7030A0"/>
              </a:solidFill>
              <a:effectLst/>
            </a:endParaRPr>
          </a:p>
        </p:txBody>
      </p:sp>
      <p:sp>
        <p:nvSpPr>
          <p:cNvPr id="4" name="AutoShape 2" descr="Optimized Python with Numba library">
            <a:extLst>
              <a:ext uri="{FF2B5EF4-FFF2-40B4-BE49-F238E27FC236}">
                <a16:creationId xmlns:a16="http://schemas.microsoft.com/office/drawing/2014/main" id="{5B703276-5F47-36B1-D8E7-D99D6E583E5B}"/>
              </a:ext>
            </a:extLst>
          </p:cNvPr>
          <p:cNvSpPr>
            <a:spLocks noChangeAspect="1" noChangeArrowheads="1"/>
          </p:cNvSpPr>
          <p:nvPr/>
        </p:nvSpPr>
        <p:spPr bwMode="auto">
          <a:xfrm>
            <a:off x="2960866" y="1871317"/>
            <a:ext cx="3771900" cy="2159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TextBox 4">
            <a:extLst>
              <a:ext uri="{FF2B5EF4-FFF2-40B4-BE49-F238E27FC236}">
                <a16:creationId xmlns:a16="http://schemas.microsoft.com/office/drawing/2014/main" id="{AF080FA3-C1DD-7CC8-94FA-A168FF85A7ED}"/>
              </a:ext>
            </a:extLst>
          </p:cNvPr>
          <p:cNvSpPr txBox="1"/>
          <p:nvPr/>
        </p:nvSpPr>
        <p:spPr>
          <a:xfrm>
            <a:off x="469397" y="941519"/>
            <a:ext cx="7124773" cy="2800767"/>
          </a:xfrm>
          <a:prstGeom prst="rect">
            <a:avLst/>
          </a:prstGeom>
          <a:noFill/>
        </p:spPr>
        <p:txBody>
          <a:bodyPr wrap="square">
            <a:spAutoFit/>
          </a:bodyPr>
          <a:lstStyle/>
          <a:p>
            <a:pPr>
              <a:buNone/>
            </a:pPr>
            <a:endParaRPr lang="en-GB" sz="1600" b="1" dirty="0"/>
          </a:p>
          <a:p>
            <a:pPr marL="285750" indent="-285750">
              <a:buFont typeface="Wingdings" pitchFamily="2" charset="2"/>
              <a:buChar char="Ø"/>
            </a:pPr>
            <a:r>
              <a:rPr lang="en-GB" sz="1600" b="1" dirty="0"/>
              <a:t>Scientific Computing</a:t>
            </a:r>
            <a:r>
              <a:rPr lang="en-GB" sz="1600" dirty="0"/>
              <a:t>: Tasks such as simulations, numerical methods, and </a:t>
            </a:r>
            <a:r>
              <a:rPr lang="en-GB" sz="1600" dirty="0" err="1"/>
              <a:t>modeling</a:t>
            </a:r>
            <a:r>
              <a:rPr lang="en-GB" sz="1600" dirty="0"/>
              <a:t> large datasets (e.g., weather forecasting, molecular dynamics) benefit from GPU parallelism.</a:t>
            </a:r>
          </a:p>
          <a:p>
            <a:pPr marL="285750" indent="-285750">
              <a:buFont typeface="Wingdings" pitchFamily="2" charset="2"/>
              <a:buChar char="Ø"/>
            </a:pPr>
            <a:endParaRPr lang="en-GB" sz="1600" dirty="0"/>
          </a:p>
          <a:p>
            <a:pPr marL="285750" indent="-285750">
              <a:buFont typeface="Wingdings" pitchFamily="2" charset="2"/>
              <a:buChar char="Ø"/>
            </a:pPr>
            <a:r>
              <a:rPr lang="en-GB" sz="1600" b="1" dirty="0"/>
              <a:t>Deep Learning</a:t>
            </a:r>
            <a:r>
              <a:rPr lang="en-GB" sz="1600" dirty="0"/>
              <a:t>: Training neural networks involves large matrix operations and backpropagation, which are efficiently handled by GPUs.</a:t>
            </a:r>
          </a:p>
          <a:p>
            <a:pPr marL="285750" indent="-285750">
              <a:buFont typeface="Wingdings" pitchFamily="2" charset="2"/>
              <a:buChar char="Ø"/>
            </a:pPr>
            <a:endParaRPr lang="en-GB" sz="1600" dirty="0"/>
          </a:p>
          <a:p>
            <a:pPr marL="285750" indent="-285750">
              <a:buFont typeface="Wingdings" pitchFamily="2" charset="2"/>
              <a:buChar char="Ø"/>
            </a:pPr>
            <a:r>
              <a:rPr lang="en-GB" sz="1600" b="1" dirty="0"/>
              <a:t>Other</a:t>
            </a:r>
            <a:r>
              <a:rPr lang="en-GB" sz="1600" dirty="0"/>
              <a:t>: Other applications include cryptography, financial </a:t>
            </a:r>
            <a:r>
              <a:rPr lang="en-GB" sz="1600" dirty="0" err="1"/>
              <a:t>modeling</a:t>
            </a:r>
            <a:r>
              <a:rPr lang="en-GB" sz="1600" dirty="0"/>
              <a:t>, medical imaging, real-time data analytics, and more.</a:t>
            </a:r>
          </a:p>
          <a:p>
            <a:pPr>
              <a:buFont typeface="Arial" panose="020B0604020202020204" pitchFamily="34" charset="0"/>
              <a:buChar char="•"/>
            </a:pPr>
            <a:endParaRPr lang="en-GB" sz="1600" dirty="0"/>
          </a:p>
        </p:txBody>
      </p:sp>
    </p:spTree>
    <p:extLst>
      <p:ext uri="{BB962C8B-B14F-4D97-AF65-F5344CB8AC3E}">
        <p14:creationId xmlns:p14="http://schemas.microsoft.com/office/powerpoint/2010/main" val="31419609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0">
          <a:extLst>
            <a:ext uri="{FF2B5EF4-FFF2-40B4-BE49-F238E27FC236}">
              <a16:creationId xmlns:a16="http://schemas.microsoft.com/office/drawing/2014/main" id="{F9321C5F-5887-88FC-5A55-2EB85D26CD15}"/>
            </a:ext>
          </a:extLst>
        </p:cNvPr>
        <p:cNvGrpSpPr/>
        <p:nvPr/>
      </p:nvGrpSpPr>
      <p:grpSpPr>
        <a:xfrm>
          <a:off x="0" y="0"/>
          <a:ext cx="0" cy="0"/>
          <a:chOff x="0" y="0"/>
          <a:chExt cx="0" cy="0"/>
        </a:xfrm>
      </p:grpSpPr>
      <p:sp>
        <p:nvSpPr>
          <p:cNvPr id="61" name="Google Shape;61;p4">
            <a:extLst>
              <a:ext uri="{FF2B5EF4-FFF2-40B4-BE49-F238E27FC236}">
                <a16:creationId xmlns:a16="http://schemas.microsoft.com/office/drawing/2014/main" id="{C39B0603-80F6-6813-A911-33AD170E76AB}"/>
              </a:ext>
            </a:extLst>
          </p:cNvPr>
          <p:cNvSpPr txBox="1">
            <a:spLocks noGrp="1"/>
          </p:cNvSpPr>
          <p:nvPr>
            <p:ph type="title"/>
          </p:nvPr>
        </p:nvSpPr>
        <p:spPr>
          <a:xfrm>
            <a:off x="407175" y="115841"/>
            <a:ext cx="8329650" cy="627900"/>
          </a:xfrm>
          <a:prstGeom prst="rect">
            <a:avLst/>
          </a:prstGeom>
          <a:noFill/>
          <a:ln>
            <a:noFill/>
          </a:ln>
        </p:spPr>
        <p:txBody>
          <a:bodyPr spcFirstLastPara="1" wrap="square" lIns="91425" tIns="91425" rIns="91425" bIns="91425" anchor="t" anchorCtr="0">
            <a:normAutofit fontScale="90000"/>
          </a:bodyPr>
          <a:lstStyle/>
          <a:p>
            <a:pPr algn="l"/>
            <a:r>
              <a:rPr lang="en-GB" b="1" i="0" u="none" strike="noStrike" dirty="0">
                <a:solidFill>
                  <a:srgbClr val="7030A0"/>
                </a:solidFill>
                <a:effectLst/>
              </a:rPr>
              <a:t>CPU vs GPU: Architectural Differences</a:t>
            </a:r>
            <a:br>
              <a:rPr lang="en-GB" b="1" i="0" u="none" strike="noStrike" dirty="0">
                <a:solidFill>
                  <a:srgbClr val="7030A0"/>
                </a:solidFill>
                <a:effectLst/>
              </a:rPr>
            </a:br>
            <a:endParaRPr lang="en-GB" b="1" i="0" u="none" strike="noStrike" dirty="0">
              <a:solidFill>
                <a:srgbClr val="7030A0"/>
              </a:solidFill>
              <a:effectLst/>
            </a:endParaRPr>
          </a:p>
        </p:txBody>
      </p:sp>
      <p:graphicFrame>
        <p:nvGraphicFramePr>
          <p:cNvPr id="2" name="Table 1">
            <a:extLst>
              <a:ext uri="{FF2B5EF4-FFF2-40B4-BE49-F238E27FC236}">
                <a16:creationId xmlns:a16="http://schemas.microsoft.com/office/drawing/2014/main" id="{BFAF2978-6AF7-47F4-D3A0-F45F77F2939D}"/>
              </a:ext>
            </a:extLst>
          </p:cNvPr>
          <p:cNvGraphicFramePr>
            <a:graphicFrameLocks noGrp="1"/>
          </p:cNvGraphicFramePr>
          <p:nvPr>
            <p:extLst>
              <p:ext uri="{D42A27DB-BD31-4B8C-83A1-F6EECF244321}">
                <p14:modId xmlns:p14="http://schemas.microsoft.com/office/powerpoint/2010/main" val="3173413448"/>
              </p:ext>
            </p:extLst>
          </p:nvPr>
        </p:nvGraphicFramePr>
        <p:xfrm>
          <a:off x="402892" y="1527046"/>
          <a:ext cx="8521701" cy="1737360"/>
        </p:xfrm>
        <a:graphic>
          <a:graphicData uri="http://schemas.openxmlformats.org/drawingml/2006/table">
            <a:tbl>
              <a:tblPr>
                <a:tableStyleId>{35758FB7-9AC5-4552-8A53-C91805E547FA}</a:tableStyleId>
              </a:tblPr>
              <a:tblGrid>
                <a:gridCol w="2840567">
                  <a:extLst>
                    <a:ext uri="{9D8B030D-6E8A-4147-A177-3AD203B41FA5}">
                      <a16:colId xmlns:a16="http://schemas.microsoft.com/office/drawing/2014/main" val="1212359935"/>
                    </a:ext>
                  </a:extLst>
                </a:gridCol>
                <a:gridCol w="2840567">
                  <a:extLst>
                    <a:ext uri="{9D8B030D-6E8A-4147-A177-3AD203B41FA5}">
                      <a16:colId xmlns:a16="http://schemas.microsoft.com/office/drawing/2014/main" val="3789248274"/>
                    </a:ext>
                  </a:extLst>
                </a:gridCol>
                <a:gridCol w="2840567">
                  <a:extLst>
                    <a:ext uri="{9D8B030D-6E8A-4147-A177-3AD203B41FA5}">
                      <a16:colId xmlns:a16="http://schemas.microsoft.com/office/drawing/2014/main" val="2478730097"/>
                    </a:ext>
                  </a:extLst>
                </a:gridCol>
              </a:tblGrid>
              <a:tr h="304800">
                <a:tc>
                  <a:txBody>
                    <a:bodyPr/>
                    <a:lstStyle/>
                    <a:p>
                      <a:r>
                        <a:rPr lang="en-GB" sz="1400" b="1" dirty="0"/>
                        <a:t>Feature</a:t>
                      </a:r>
                    </a:p>
                  </a:txBody>
                  <a:tcPr anchor="ctr"/>
                </a:tc>
                <a:tc>
                  <a:txBody>
                    <a:bodyPr/>
                    <a:lstStyle/>
                    <a:p>
                      <a:r>
                        <a:rPr lang="en-GB" sz="1400" b="1" dirty="0"/>
                        <a:t>CPU</a:t>
                      </a:r>
                    </a:p>
                  </a:txBody>
                  <a:tcPr anchor="ctr"/>
                </a:tc>
                <a:tc>
                  <a:txBody>
                    <a:bodyPr/>
                    <a:lstStyle/>
                    <a:p>
                      <a:r>
                        <a:rPr lang="en-GB" sz="1400" b="1" dirty="0"/>
                        <a:t>GPU</a:t>
                      </a:r>
                    </a:p>
                  </a:txBody>
                  <a:tcPr anchor="ctr"/>
                </a:tc>
                <a:extLst>
                  <a:ext uri="{0D108BD9-81ED-4DB2-BD59-A6C34878D82A}">
                    <a16:rowId xmlns:a16="http://schemas.microsoft.com/office/drawing/2014/main" val="2951502762"/>
                  </a:ext>
                </a:extLst>
              </a:tr>
              <a:tr h="518160">
                <a:tc>
                  <a:txBody>
                    <a:bodyPr/>
                    <a:lstStyle/>
                    <a:p>
                      <a:r>
                        <a:rPr lang="en-GB" sz="1400"/>
                        <a:t>Optimized For</a:t>
                      </a:r>
                    </a:p>
                  </a:txBody>
                  <a:tcPr anchor="ctr"/>
                </a:tc>
                <a:tc>
                  <a:txBody>
                    <a:bodyPr/>
                    <a:lstStyle/>
                    <a:p>
                      <a:r>
                        <a:rPr lang="en-GB" sz="1400"/>
                        <a:t>Low latency, sequential task execution</a:t>
                      </a:r>
                    </a:p>
                  </a:txBody>
                  <a:tcPr anchor="ctr"/>
                </a:tc>
                <a:tc>
                  <a:txBody>
                    <a:bodyPr/>
                    <a:lstStyle/>
                    <a:p>
                      <a:r>
                        <a:rPr lang="en-GB" sz="1400"/>
                        <a:t>High throughput, parallel execution</a:t>
                      </a:r>
                    </a:p>
                  </a:txBody>
                  <a:tcPr anchor="ctr"/>
                </a:tc>
                <a:extLst>
                  <a:ext uri="{0D108BD9-81ED-4DB2-BD59-A6C34878D82A}">
                    <a16:rowId xmlns:a16="http://schemas.microsoft.com/office/drawing/2014/main" val="282744108"/>
                  </a:ext>
                </a:extLst>
              </a:tr>
              <a:tr h="304800">
                <a:tc>
                  <a:txBody>
                    <a:bodyPr/>
                    <a:lstStyle/>
                    <a:p>
                      <a:r>
                        <a:rPr lang="en-GB" sz="1400"/>
                        <a:t>Cores</a:t>
                      </a:r>
                    </a:p>
                  </a:txBody>
                  <a:tcPr anchor="ctr"/>
                </a:tc>
                <a:tc>
                  <a:txBody>
                    <a:bodyPr/>
                    <a:lstStyle/>
                    <a:p>
                      <a:r>
                        <a:rPr lang="en-GB" sz="1400"/>
                        <a:t>Few complex cores</a:t>
                      </a:r>
                    </a:p>
                  </a:txBody>
                  <a:tcPr anchor="ctr"/>
                </a:tc>
                <a:tc>
                  <a:txBody>
                    <a:bodyPr/>
                    <a:lstStyle/>
                    <a:p>
                      <a:r>
                        <a:rPr lang="en-GB" sz="1400"/>
                        <a:t>Thousands of simpler cores</a:t>
                      </a:r>
                    </a:p>
                  </a:txBody>
                  <a:tcPr anchor="ctr"/>
                </a:tc>
                <a:extLst>
                  <a:ext uri="{0D108BD9-81ED-4DB2-BD59-A6C34878D82A}">
                    <a16:rowId xmlns:a16="http://schemas.microsoft.com/office/drawing/2014/main" val="2015699945"/>
                  </a:ext>
                </a:extLst>
              </a:tr>
              <a:tr h="304800">
                <a:tc>
                  <a:txBody>
                    <a:bodyPr/>
                    <a:lstStyle/>
                    <a:p>
                      <a:r>
                        <a:rPr lang="en-GB" sz="1400"/>
                        <a:t>Control Logic</a:t>
                      </a:r>
                    </a:p>
                  </a:txBody>
                  <a:tcPr anchor="ctr"/>
                </a:tc>
                <a:tc>
                  <a:txBody>
                    <a:bodyPr/>
                    <a:lstStyle/>
                    <a:p>
                      <a:r>
                        <a:rPr lang="en-GB" sz="1400"/>
                        <a:t>Complex</a:t>
                      </a:r>
                    </a:p>
                  </a:txBody>
                  <a:tcPr anchor="ctr"/>
                </a:tc>
                <a:tc>
                  <a:txBody>
                    <a:bodyPr/>
                    <a:lstStyle/>
                    <a:p>
                      <a:r>
                        <a:rPr lang="en-GB" sz="1400"/>
                        <a:t>Simplified</a:t>
                      </a:r>
                    </a:p>
                  </a:txBody>
                  <a:tcPr anchor="ctr"/>
                </a:tc>
                <a:extLst>
                  <a:ext uri="{0D108BD9-81ED-4DB2-BD59-A6C34878D82A}">
                    <a16:rowId xmlns:a16="http://schemas.microsoft.com/office/drawing/2014/main" val="3519861320"/>
                  </a:ext>
                </a:extLst>
              </a:tr>
              <a:tr h="304800">
                <a:tc>
                  <a:txBody>
                    <a:bodyPr/>
                    <a:lstStyle/>
                    <a:p>
                      <a:r>
                        <a:rPr lang="en-GB" sz="1400"/>
                        <a:t>Threading</a:t>
                      </a:r>
                    </a:p>
                  </a:txBody>
                  <a:tcPr anchor="ctr"/>
                </a:tc>
                <a:tc>
                  <a:txBody>
                    <a:bodyPr/>
                    <a:lstStyle/>
                    <a:p>
                      <a:r>
                        <a:rPr lang="en-GB" sz="1400"/>
                        <a:t>Limited</a:t>
                      </a:r>
                    </a:p>
                  </a:txBody>
                  <a:tcPr anchor="ctr"/>
                </a:tc>
                <a:tc>
                  <a:txBody>
                    <a:bodyPr/>
                    <a:lstStyle/>
                    <a:p>
                      <a:r>
                        <a:rPr lang="en-GB" sz="1400" dirty="0"/>
                        <a:t>Massive parallelism</a:t>
                      </a:r>
                    </a:p>
                  </a:txBody>
                  <a:tcPr anchor="ctr"/>
                </a:tc>
                <a:extLst>
                  <a:ext uri="{0D108BD9-81ED-4DB2-BD59-A6C34878D82A}">
                    <a16:rowId xmlns:a16="http://schemas.microsoft.com/office/drawing/2014/main" val="1524156290"/>
                  </a:ext>
                </a:extLst>
              </a:tr>
            </a:tbl>
          </a:graphicData>
        </a:graphic>
      </p:graphicFrame>
    </p:spTree>
    <p:extLst>
      <p:ext uri="{BB962C8B-B14F-4D97-AF65-F5344CB8AC3E}">
        <p14:creationId xmlns:p14="http://schemas.microsoft.com/office/powerpoint/2010/main" val="21485911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0">
          <a:extLst>
            <a:ext uri="{FF2B5EF4-FFF2-40B4-BE49-F238E27FC236}">
              <a16:creationId xmlns:a16="http://schemas.microsoft.com/office/drawing/2014/main" id="{49B3FE5F-B39D-9AA9-B708-409963FC6EDD}"/>
            </a:ext>
          </a:extLst>
        </p:cNvPr>
        <p:cNvGrpSpPr/>
        <p:nvPr/>
      </p:nvGrpSpPr>
      <p:grpSpPr>
        <a:xfrm>
          <a:off x="0" y="0"/>
          <a:ext cx="0" cy="0"/>
          <a:chOff x="0" y="0"/>
          <a:chExt cx="0" cy="0"/>
        </a:xfrm>
      </p:grpSpPr>
      <p:sp>
        <p:nvSpPr>
          <p:cNvPr id="61" name="Google Shape;61;p4">
            <a:extLst>
              <a:ext uri="{FF2B5EF4-FFF2-40B4-BE49-F238E27FC236}">
                <a16:creationId xmlns:a16="http://schemas.microsoft.com/office/drawing/2014/main" id="{EB024A57-E0FF-FEC8-BFB5-7A6B8D049715}"/>
              </a:ext>
            </a:extLst>
          </p:cNvPr>
          <p:cNvSpPr txBox="1">
            <a:spLocks noGrp="1"/>
          </p:cNvSpPr>
          <p:nvPr>
            <p:ph type="title"/>
          </p:nvPr>
        </p:nvSpPr>
        <p:spPr>
          <a:xfrm>
            <a:off x="407175" y="115841"/>
            <a:ext cx="8329650" cy="627900"/>
          </a:xfrm>
          <a:prstGeom prst="rect">
            <a:avLst/>
          </a:prstGeom>
          <a:noFill/>
          <a:ln>
            <a:noFill/>
          </a:ln>
        </p:spPr>
        <p:txBody>
          <a:bodyPr spcFirstLastPara="1" wrap="square" lIns="91425" tIns="91425" rIns="91425" bIns="91425" anchor="t" anchorCtr="0">
            <a:normAutofit fontScale="90000"/>
          </a:bodyPr>
          <a:lstStyle/>
          <a:p>
            <a:r>
              <a:rPr lang="en-GB" b="1" dirty="0"/>
              <a:t>Key GPU Components</a:t>
            </a:r>
            <a:br>
              <a:rPr lang="en-GB" b="1" dirty="0"/>
            </a:br>
            <a:br>
              <a:rPr lang="en-GB" b="1" i="0" u="none" strike="noStrike" dirty="0">
                <a:solidFill>
                  <a:srgbClr val="7030A0"/>
                </a:solidFill>
                <a:effectLst/>
              </a:rPr>
            </a:br>
            <a:endParaRPr lang="en-GB" b="1" i="0" u="none" strike="noStrike" dirty="0">
              <a:solidFill>
                <a:srgbClr val="7030A0"/>
              </a:solidFill>
              <a:effectLst/>
            </a:endParaRPr>
          </a:p>
        </p:txBody>
      </p:sp>
      <p:sp>
        <p:nvSpPr>
          <p:cNvPr id="3" name="TextBox 2">
            <a:extLst>
              <a:ext uri="{FF2B5EF4-FFF2-40B4-BE49-F238E27FC236}">
                <a16:creationId xmlns:a16="http://schemas.microsoft.com/office/drawing/2014/main" id="{4D5344B2-AFFE-371F-4F92-DC66DCD04D9C}"/>
              </a:ext>
            </a:extLst>
          </p:cNvPr>
          <p:cNvSpPr txBox="1"/>
          <p:nvPr/>
        </p:nvSpPr>
        <p:spPr>
          <a:xfrm>
            <a:off x="1030637" y="956454"/>
            <a:ext cx="5656881" cy="3293209"/>
          </a:xfrm>
          <a:prstGeom prst="rect">
            <a:avLst/>
          </a:prstGeom>
          <a:noFill/>
        </p:spPr>
        <p:txBody>
          <a:bodyPr wrap="square">
            <a:spAutoFit/>
          </a:bodyPr>
          <a:lstStyle/>
          <a:p>
            <a:pPr marL="285750" indent="-285750">
              <a:buFont typeface="Wingdings" pitchFamily="2" charset="2"/>
              <a:buChar char="Ø"/>
            </a:pPr>
            <a:r>
              <a:rPr lang="en-GB" sz="1600" b="1" dirty="0"/>
              <a:t>CUDA Cores</a:t>
            </a:r>
            <a:r>
              <a:rPr lang="en-GB" sz="1600" dirty="0"/>
              <a:t>: Execution units in NVIDIA GPUs responsible for computation.</a:t>
            </a:r>
          </a:p>
          <a:p>
            <a:pPr marL="285750" indent="-285750">
              <a:buFont typeface="Wingdings" pitchFamily="2" charset="2"/>
              <a:buChar char="Ø"/>
            </a:pPr>
            <a:endParaRPr lang="en-GB" sz="1600" dirty="0"/>
          </a:p>
          <a:p>
            <a:pPr marL="285750" indent="-285750">
              <a:buFont typeface="Wingdings" pitchFamily="2" charset="2"/>
              <a:buChar char="Ø"/>
            </a:pPr>
            <a:r>
              <a:rPr lang="en-GB" sz="1600" b="1" dirty="0"/>
              <a:t>Streaming Multiprocessors (SMs)</a:t>
            </a:r>
            <a:r>
              <a:rPr lang="en-GB" sz="1600" dirty="0"/>
              <a:t>: Group of CUDA cores sharing resources.</a:t>
            </a:r>
          </a:p>
          <a:p>
            <a:pPr marL="285750" indent="-285750">
              <a:buFont typeface="Wingdings" pitchFamily="2" charset="2"/>
              <a:buChar char="Ø"/>
            </a:pPr>
            <a:endParaRPr lang="en-GB" sz="1600" dirty="0"/>
          </a:p>
          <a:p>
            <a:pPr marL="285750" indent="-285750">
              <a:buFont typeface="Wingdings" pitchFamily="2" charset="2"/>
              <a:buChar char="Ø"/>
            </a:pPr>
            <a:r>
              <a:rPr lang="en-GB" sz="1600" b="1" dirty="0"/>
              <a:t>Memory Hierarchy</a:t>
            </a:r>
            <a:r>
              <a:rPr lang="en-GB" sz="1600" dirty="0"/>
              <a:t>:</a:t>
            </a:r>
          </a:p>
          <a:p>
            <a:pPr marL="742950" lvl="1" indent="-285750">
              <a:buFont typeface="Wingdings" pitchFamily="2" charset="2"/>
              <a:buChar char="Ø"/>
            </a:pPr>
            <a:r>
              <a:rPr lang="en-GB" sz="1600" b="1" dirty="0"/>
              <a:t>Global Memory</a:t>
            </a:r>
            <a:r>
              <a:rPr lang="en-GB" sz="1600" dirty="0"/>
              <a:t>: Large but slow, shared across all SMs.</a:t>
            </a:r>
          </a:p>
          <a:p>
            <a:pPr marL="742950" lvl="1" indent="-285750">
              <a:buFont typeface="Wingdings" pitchFamily="2" charset="2"/>
              <a:buChar char="Ø"/>
            </a:pPr>
            <a:r>
              <a:rPr lang="en-GB" sz="1600" b="1" dirty="0"/>
              <a:t>Shared Memory</a:t>
            </a:r>
            <a:r>
              <a:rPr lang="en-GB" sz="1600" dirty="0"/>
              <a:t>: Faster, shared within a single SM.</a:t>
            </a:r>
          </a:p>
          <a:p>
            <a:pPr marL="742950" lvl="1" indent="-285750">
              <a:buFont typeface="Wingdings" pitchFamily="2" charset="2"/>
              <a:buChar char="Ø"/>
            </a:pPr>
            <a:r>
              <a:rPr lang="en-GB" sz="1600" b="1" dirty="0"/>
              <a:t>Registers</a:t>
            </a:r>
            <a:r>
              <a:rPr lang="en-GB" sz="1600" dirty="0"/>
              <a:t>: Fastest, private to individual threads.</a:t>
            </a:r>
          </a:p>
          <a:p>
            <a:pPr marL="742950" lvl="1" indent="-285750">
              <a:buFont typeface="Wingdings" pitchFamily="2" charset="2"/>
              <a:buChar char="Ø"/>
            </a:pPr>
            <a:r>
              <a:rPr lang="en-GB" sz="1600" b="1" dirty="0"/>
              <a:t>Constant &amp; Texture Memory</a:t>
            </a:r>
            <a:r>
              <a:rPr lang="en-GB" sz="1600" dirty="0"/>
              <a:t>: Read-only, optimized for specific access patterns.</a:t>
            </a:r>
          </a:p>
        </p:txBody>
      </p:sp>
    </p:spTree>
    <p:extLst>
      <p:ext uri="{BB962C8B-B14F-4D97-AF65-F5344CB8AC3E}">
        <p14:creationId xmlns:p14="http://schemas.microsoft.com/office/powerpoint/2010/main" val="5810026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0">
          <a:extLst>
            <a:ext uri="{FF2B5EF4-FFF2-40B4-BE49-F238E27FC236}">
              <a16:creationId xmlns:a16="http://schemas.microsoft.com/office/drawing/2014/main" id="{0D37B9B1-E294-D0AD-4480-DCFD09606B3D}"/>
            </a:ext>
          </a:extLst>
        </p:cNvPr>
        <p:cNvGrpSpPr/>
        <p:nvPr/>
      </p:nvGrpSpPr>
      <p:grpSpPr>
        <a:xfrm>
          <a:off x="0" y="0"/>
          <a:ext cx="0" cy="0"/>
          <a:chOff x="0" y="0"/>
          <a:chExt cx="0" cy="0"/>
        </a:xfrm>
      </p:grpSpPr>
      <p:sp>
        <p:nvSpPr>
          <p:cNvPr id="61" name="Google Shape;61;p4">
            <a:extLst>
              <a:ext uri="{FF2B5EF4-FFF2-40B4-BE49-F238E27FC236}">
                <a16:creationId xmlns:a16="http://schemas.microsoft.com/office/drawing/2014/main" id="{47304733-719D-D234-756D-D23ACE3554D6}"/>
              </a:ext>
            </a:extLst>
          </p:cNvPr>
          <p:cNvSpPr txBox="1">
            <a:spLocks noGrp="1"/>
          </p:cNvSpPr>
          <p:nvPr>
            <p:ph type="title"/>
          </p:nvPr>
        </p:nvSpPr>
        <p:spPr>
          <a:xfrm>
            <a:off x="407175" y="115841"/>
            <a:ext cx="8329650" cy="627900"/>
          </a:xfrm>
          <a:prstGeom prst="rect">
            <a:avLst/>
          </a:prstGeom>
          <a:noFill/>
          <a:ln>
            <a:noFill/>
          </a:ln>
        </p:spPr>
        <p:txBody>
          <a:bodyPr spcFirstLastPara="1" wrap="square" lIns="91425" tIns="91425" rIns="91425" bIns="91425" anchor="t" anchorCtr="0">
            <a:normAutofit fontScale="90000"/>
          </a:bodyPr>
          <a:lstStyle/>
          <a:p>
            <a:r>
              <a:rPr lang="en-GB" dirty="0"/>
              <a:t>CUDA cores</a:t>
            </a:r>
            <a:br>
              <a:rPr lang="en-GB" b="1" dirty="0"/>
            </a:br>
            <a:br>
              <a:rPr lang="en-GB" b="1" i="0" u="none" strike="noStrike" dirty="0">
                <a:solidFill>
                  <a:srgbClr val="7030A0"/>
                </a:solidFill>
                <a:effectLst/>
              </a:rPr>
            </a:br>
            <a:endParaRPr lang="en-GB" b="1" i="0" u="none" strike="noStrike" dirty="0">
              <a:solidFill>
                <a:srgbClr val="7030A0"/>
              </a:solidFill>
              <a:effectLst/>
            </a:endParaRPr>
          </a:p>
        </p:txBody>
      </p:sp>
      <p:sp>
        <p:nvSpPr>
          <p:cNvPr id="4" name="TextBox 3">
            <a:extLst>
              <a:ext uri="{FF2B5EF4-FFF2-40B4-BE49-F238E27FC236}">
                <a16:creationId xmlns:a16="http://schemas.microsoft.com/office/drawing/2014/main" id="{C03C60EE-328B-EEB9-867B-89E1CF23454C}"/>
              </a:ext>
            </a:extLst>
          </p:cNvPr>
          <p:cNvSpPr txBox="1"/>
          <p:nvPr/>
        </p:nvSpPr>
        <p:spPr>
          <a:xfrm>
            <a:off x="542440" y="929289"/>
            <a:ext cx="6207070" cy="3539430"/>
          </a:xfrm>
          <a:prstGeom prst="rect">
            <a:avLst/>
          </a:prstGeom>
          <a:noFill/>
        </p:spPr>
        <p:txBody>
          <a:bodyPr wrap="square">
            <a:spAutoFit/>
          </a:bodyPr>
          <a:lstStyle/>
          <a:p>
            <a:pPr>
              <a:buNone/>
            </a:pPr>
            <a:r>
              <a:rPr lang="en-GB" dirty="0"/>
              <a:t>CUDA cores are the basic processing elements within NVIDIA GPUs. Think of them as tiny, simplified CPU cores that can execute thousands of operations in parallel. Here’s what makes them special:</a:t>
            </a:r>
          </a:p>
          <a:p>
            <a:pPr marL="285750" indent="-285750">
              <a:buFont typeface="Wingdings" pitchFamily="2" charset="2"/>
              <a:buChar char="Ø"/>
            </a:pPr>
            <a:r>
              <a:rPr lang="en-GB" b="1" dirty="0"/>
              <a:t>CUDA</a:t>
            </a:r>
            <a:r>
              <a:rPr lang="en-GB" dirty="0"/>
              <a:t> stands for Compute Unified Device Architecture — a parallel computing platform developed by NVIDIA.</a:t>
            </a:r>
          </a:p>
          <a:p>
            <a:pPr marL="285750" indent="-285750">
              <a:buFont typeface="Wingdings" pitchFamily="2" charset="2"/>
              <a:buChar char="Ø"/>
            </a:pPr>
            <a:r>
              <a:rPr lang="en-GB" dirty="0"/>
              <a:t>Each CUDA core can perform arithmetic and logic operations (like addition, multiplication) on data.</a:t>
            </a:r>
          </a:p>
          <a:p>
            <a:pPr marL="285750" indent="-285750">
              <a:buFont typeface="Wingdings" pitchFamily="2" charset="2"/>
              <a:buChar char="Ø"/>
            </a:pPr>
            <a:r>
              <a:rPr lang="en-GB" dirty="0"/>
              <a:t>In a GPU, </a:t>
            </a:r>
            <a:r>
              <a:rPr lang="en-GB" b="1" dirty="0"/>
              <a:t>hundreds to thousands</a:t>
            </a:r>
            <a:r>
              <a:rPr lang="en-GB" dirty="0"/>
              <a:t> of CUDA cores work together to handle tasks that are divided into many small, independent parts — this is ideal for </a:t>
            </a:r>
            <a:r>
              <a:rPr lang="en-GB" b="1" dirty="0"/>
              <a:t>parallel processing</a:t>
            </a:r>
            <a:r>
              <a:rPr lang="en-GB" dirty="0"/>
              <a:t> (e.g., image processing, matrix multiplication, deep learning).</a:t>
            </a:r>
          </a:p>
          <a:p>
            <a:pPr marL="285750" indent="-285750">
              <a:buFont typeface="Wingdings" pitchFamily="2" charset="2"/>
              <a:buChar char="Ø"/>
            </a:pPr>
            <a:r>
              <a:rPr lang="en-GB" dirty="0"/>
              <a:t>They reside within larger units called </a:t>
            </a:r>
            <a:r>
              <a:rPr lang="en-GB" b="1" dirty="0"/>
              <a:t>Streaming Multiprocessors (SMs)</a:t>
            </a:r>
            <a:r>
              <a:rPr lang="en-GB" dirty="0"/>
              <a:t>, which group multiple CUDA cores to operate together efficiently.</a:t>
            </a:r>
          </a:p>
          <a:p>
            <a:pPr marL="285750" indent="-285750">
              <a:buFont typeface="Wingdings" pitchFamily="2" charset="2"/>
              <a:buChar char="Ø"/>
            </a:pPr>
            <a:r>
              <a:rPr lang="en-GB" b="1" dirty="0"/>
              <a:t>Analogy</a:t>
            </a:r>
            <a:r>
              <a:rPr lang="en-GB" dirty="0"/>
              <a:t>: If a CPU is a few skilled workers doing one task at a time, a GPU with CUDA cores is like an army of helpers doing many tasks simultaneously.</a:t>
            </a:r>
          </a:p>
        </p:txBody>
      </p:sp>
    </p:spTree>
    <p:extLst>
      <p:ext uri="{BB962C8B-B14F-4D97-AF65-F5344CB8AC3E}">
        <p14:creationId xmlns:p14="http://schemas.microsoft.com/office/powerpoint/2010/main" val="975289957"/>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4047</TotalTime>
  <Words>5473</Words>
  <Application>Microsoft Macintosh PowerPoint</Application>
  <PresentationFormat>On-screen Show (16:9)</PresentationFormat>
  <Paragraphs>586</Paragraphs>
  <Slides>58</Slides>
  <Notes>58</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58</vt:i4>
      </vt:variant>
    </vt:vector>
  </HeadingPairs>
  <TitlesOfParts>
    <vt:vector size="71" baseType="lpstr">
      <vt:lpstr>IBM Plex Sans Arabic Medium</vt:lpstr>
      <vt:lpstr>Tajawal</vt:lpstr>
      <vt:lpstr>Inter</vt:lpstr>
      <vt:lpstr>Calibri</vt:lpstr>
      <vt:lpstr>IBM Plex Sans Arabic</vt:lpstr>
      <vt:lpstr>Roboto</vt:lpstr>
      <vt:lpstr>IBM Plex Sans Arabic SemiBold</vt:lpstr>
      <vt:lpstr>Segoe UI</vt:lpstr>
      <vt:lpstr>Wingdings</vt:lpstr>
      <vt:lpstr>Courier New</vt:lpstr>
      <vt:lpstr>Aptos</vt:lpstr>
      <vt:lpstr>Arial</vt:lpstr>
      <vt:lpstr>Simple Light</vt:lpstr>
      <vt:lpstr>أكـــــاديميــــة طــــويـــق</vt:lpstr>
      <vt:lpstr>  Deploying GPU-accelerated data pipelines  </vt:lpstr>
      <vt:lpstr>PowerPoint Presentation</vt:lpstr>
      <vt:lpstr>PowerPoint Presentation</vt:lpstr>
      <vt:lpstr>Introduction to GPU Architecture   </vt:lpstr>
      <vt:lpstr>Applications of GPU   </vt:lpstr>
      <vt:lpstr>CPU vs GPU: Architectural Differences </vt:lpstr>
      <vt:lpstr>Key GPU Components  </vt:lpstr>
      <vt:lpstr>CUDA cores  </vt:lpstr>
      <vt:lpstr>Streaming Multiprocessor (SM)  </vt:lpstr>
      <vt:lpstr>Memory Hierarchy   </vt:lpstr>
      <vt:lpstr>Importance of Memory Hierarchy   </vt:lpstr>
      <vt:lpstr>Memory Bandwidth &amp; Latency     </vt:lpstr>
      <vt:lpstr>Importance of Memory Bandwidth &amp; Latency     </vt:lpstr>
      <vt:lpstr>GPU Programming Models     </vt:lpstr>
      <vt:lpstr>Data Parallelism vs Task Parallelism     </vt:lpstr>
      <vt:lpstr>Kernel Execution Model      </vt:lpstr>
      <vt:lpstr>Kernel Execution Model      </vt:lpstr>
      <vt:lpstr>GPU Hardware Exploration     </vt:lpstr>
      <vt:lpstr>PowerPoint Presentation</vt:lpstr>
      <vt:lpstr>Pipeline Design Principles      </vt:lpstr>
      <vt:lpstr>Memory Management Strategies       </vt:lpstr>
      <vt:lpstr>Common Pipeline Operations        </vt:lpstr>
      <vt:lpstr>Feature Engineering Transformations         </vt:lpstr>
      <vt:lpstr>Why GPUs Are Beneficial for These Tasks          </vt:lpstr>
      <vt:lpstr>Data Augmentation Techniques           </vt:lpstr>
      <vt:lpstr>GPU Advantages:            </vt:lpstr>
      <vt:lpstr>Data Augmentation Techniques           </vt:lpstr>
      <vt:lpstr>Data Augmentation Techniques           </vt:lpstr>
      <vt:lpstr>Case Studies       </vt:lpstr>
      <vt:lpstr>Case Studies       </vt:lpstr>
      <vt:lpstr>Case Studies       </vt:lpstr>
      <vt:lpstr>CUDA Implementation    </vt:lpstr>
      <vt:lpstr>CUDA Implementation    </vt:lpstr>
      <vt:lpstr>Frameworks   </vt:lpstr>
      <vt:lpstr>CPU Vs GPU accelerated Approach   </vt:lpstr>
      <vt:lpstr>Performance Optimization    </vt:lpstr>
      <vt:lpstr>Performance Optimization  Benchmarking and Profiling 1 Importance of Benchmarking and Profiling Benchmarking helps measure performance under specific workloads.Profiling allows fine-grained analysis of code execution. Goals:Identify performance bottlenecks Understand memory and compute usage Improve throughput and resource utilization 2 NVIDIA Nsight Tools Nsight Systems: System-wide profiling (CPU + GPU interactions) Nsight Compute: Kernel-level analysis Visual interface for timeline, API calls, memory usage, etc. Sample Use (Nsight Compute) nv-nsight-cu-cli ./my_cuda_app Use with flags for specific metrics.   </vt:lpstr>
      <vt:lpstr>Performance Optimization contd..  Benchmarking and Profiling 3 CUDA Profiler Metrics Occupancy: Ratio of active warps to max possible Memory Throughput: Global, shared, L2 cache bandwidth Instruction Throughput: How fast instructions are issued Warp Execution Efficiency: % of threads active in warps Tools: nvprof (deprecated), ncu, Nsight GUI 4 Identifying Bottlenecks Compute-bound: Focus on kernel optimization Memory-bound: Address access patterns and bandwidth Latency-bound: Look into kernel launch, synchronization delays    </vt:lpstr>
      <vt:lpstr>Optimization Techniques        </vt:lpstr>
      <vt:lpstr>Optimization Techniques contd..        </vt:lpstr>
      <vt:lpstr>Deployment Strategies         </vt:lpstr>
      <vt:lpstr>Cloud GPU Instances (AWS, GCP, Azure)          </vt:lpstr>
      <vt:lpstr>On-Premise GPU Clusters           </vt:lpstr>
      <vt:lpstr>On-Premise GPU Clusters Advantages &amp; Challenges             </vt:lpstr>
      <vt:lpstr>Edge Deployment Considerations              </vt:lpstr>
      <vt:lpstr>Edge Deployment Considerations              </vt:lpstr>
      <vt:lpstr>Model Optimization Techniques               </vt:lpstr>
      <vt:lpstr>Model Optimization Techniques               </vt:lpstr>
      <vt:lpstr>Model Optimization Techniques               </vt:lpstr>
      <vt:lpstr>Monitoring and Maintenance of GPU-Accelerated Systems GPU Health Monitoring Essential Metrics to Track: Temperature (GPU Core Temp) Power draw (Power Consumption) ECC Memory Errors Fan speed (Fan Speed %)              </vt:lpstr>
      <vt:lpstr>Model Optimization Techniques        Grafana Dashboard Example 1. GPU Utilization Heatmap 2. Memory Bandwidth Timeline 3. Error Rate Monitoring      </vt:lpstr>
      <vt:lpstr>Error Handling and recovery               </vt:lpstr>
      <vt:lpstr>Cost Optimization                </vt:lpstr>
      <vt:lpstr>Cost Optimization contd..                 </vt:lpstr>
      <vt:lpstr>Academic References                  </vt:lpstr>
      <vt:lpstr>الشراكات العالمية</vt:lpstr>
      <vt:lpstr>شــــــكــــرًا لكــــــم</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asus</dc:creator>
  <cp:lastModifiedBy>Afshan Hashmi</cp:lastModifiedBy>
  <cp:revision>27</cp:revision>
  <dcterms:modified xsi:type="dcterms:W3CDTF">2025-04-02T12:26:07Z</dcterms:modified>
</cp:coreProperties>
</file>